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8" r:id="rId3"/>
    <p:sldId id="279" r:id="rId4"/>
    <p:sldId id="264" r:id="rId5"/>
    <p:sldId id="266" r:id="rId6"/>
    <p:sldId id="261" r:id="rId7"/>
    <p:sldId id="280" r:id="rId8"/>
    <p:sldId id="282" r:id="rId9"/>
    <p:sldId id="281" r:id="rId10"/>
    <p:sldId id="283" r:id="rId11"/>
    <p:sldId id="284" r:id="rId12"/>
    <p:sldId id="288" r:id="rId13"/>
    <p:sldId id="287" r:id="rId14"/>
    <p:sldId id="289" r:id="rId15"/>
    <p:sldId id="286" r:id="rId16"/>
    <p:sldId id="293" r:id="rId17"/>
    <p:sldId id="257" r:id="rId18"/>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66" autoAdjust="0"/>
  </p:normalViewPr>
  <p:slideViewPr>
    <p:cSldViewPr snapToGrid="0">
      <p:cViewPr varScale="1">
        <p:scale>
          <a:sx n="65" d="100"/>
          <a:sy n="65" d="100"/>
        </p:scale>
        <p:origin x="1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Google%20Drive\Tajhydro%20-%20Project%20Proposals\Documents\Presentations\EBRD%20Energy%20Forum\&#1055;&#1086;&#1090;&#1088;&#1077;&#1073;&#1083;&#1077;&#1085;&#1080;&#1077;%20&#1087;&#1086;%20&#1075;&#1088;&#1091;&#1087;&#1087;&#1072;&#1084;%20&#1079;&#1072;%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F445-4500-87C7-4525211A6C0C}"/>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F445-4500-87C7-4525211A6C0C}"/>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F445-4500-87C7-4525211A6C0C}"/>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F445-4500-87C7-4525211A6C0C}"/>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F445-4500-87C7-4525211A6C0C}"/>
              </c:ext>
            </c:extLst>
          </c:dPt>
          <c:dLbls>
            <c:dLbl>
              <c:idx val="0"/>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r>
                      <a:rPr lang="en-US" dirty="0"/>
                      <a:t>Industry</a:t>
                    </a:r>
                    <a:r>
                      <a:rPr lang="en-US" baseline="0" dirty="0"/>
                      <a:t>
</a:t>
                    </a:r>
                    <a:fld id="{CFA567AB-5769-435C-872F-FBC4F723BBB3}" type="PERCENTAGE">
                      <a:rPr lang="en-US" baseline="0"/>
                      <a:pPr>
                        <a:defRPr>
                          <a:solidFill>
                            <a:schemeClr val="tx1"/>
                          </a:solidFill>
                        </a:defRPr>
                      </a:pPr>
                      <a:t>[ПРОЦЕНТ]</a:t>
                    </a:fld>
                    <a:endParaRPr lang="en-US" baseline="0" dirty="0"/>
                  </a:p>
                </c:rich>
              </c:tx>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45-4500-87C7-4525211A6C0C}"/>
                </c:ext>
              </c:extLst>
            </c:dLbl>
            <c:dLbl>
              <c:idx val="1"/>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fld id="{08465F90-0D36-405E-A9E9-7AD64A2D69EB}" type="CATEGORYNAME">
                      <a:rPr lang="ru-RU">
                        <a:solidFill>
                          <a:schemeClr val="tx1"/>
                        </a:solidFill>
                      </a:rPr>
                      <a:pPr>
                        <a:defRPr>
                          <a:solidFill>
                            <a:schemeClr val="tx1"/>
                          </a:solidFill>
                        </a:defRPr>
                      </a:pPr>
                      <a:t>[ИМЯ КАТЕГОРИИ]</a:t>
                    </a:fld>
                    <a:r>
                      <a:rPr lang="ru-RU" dirty="0">
                        <a:solidFill>
                          <a:schemeClr val="tx1"/>
                        </a:solidFill>
                      </a:rPr>
                      <a:t>
0.057%</a:t>
                    </a:r>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45-4500-87C7-4525211A6C0C}"/>
                </c:ext>
              </c:extLst>
            </c:dLbl>
            <c:dLbl>
              <c:idx val="2"/>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r>
                      <a:rPr lang="en-US" dirty="0"/>
                      <a:t>Agriculture</a:t>
                    </a:r>
                    <a:r>
                      <a:rPr lang="en-US" baseline="0" dirty="0"/>
                      <a:t>
</a:t>
                    </a:r>
                    <a:fld id="{A098E577-880D-4A85-99E0-87ED6BE29A65}" type="PERCENTAGE">
                      <a:rPr lang="en-US" baseline="0" dirty="0"/>
                      <a:pPr>
                        <a:defRPr>
                          <a:solidFill>
                            <a:schemeClr val="tx1"/>
                          </a:solidFill>
                        </a:defRPr>
                      </a:pPr>
                      <a:t>[ПРОЦЕНТ]</a:t>
                    </a:fld>
                    <a:endParaRPr lang="en-US" baseline="0" dirty="0"/>
                  </a:p>
                </c:rich>
              </c:tx>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45-4500-87C7-4525211A6C0C}"/>
                </c:ext>
              </c:extLst>
            </c:dLbl>
            <c:dLbl>
              <c:idx val="3"/>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r>
                      <a:rPr lang="en-US" dirty="0"/>
                      <a:t>Municipal consumers</a:t>
                    </a:r>
                    <a:r>
                      <a:rPr lang="en-US" baseline="0" dirty="0"/>
                      <a:t>
</a:t>
                    </a:r>
                    <a:fld id="{1F37067F-0E5B-47F0-A291-82506984604D}" type="PERCENTAGE">
                      <a:rPr lang="en-US" baseline="0"/>
                      <a:pPr>
                        <a:defRPr>
                          <a:solidFill>
                            <a:schemeClr val="tx1"/>
                          </a:solidFill>
                        </a:defRPr>
                      </a:pPr>
                      <a:t>[ПРОЦЕНТ]</a:t>
                    </a:fld>
                    <a:endParaRPr lang="en-US" baseline="0" dirty="0"/>
                  </a:p>
                </c:rich>
              </c:tx>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445-4500-87C7-4525211A6C0C}"/>
                </c:ext>
              </c:extLst>
            </c:dLbl>
            <c:dLbl>
              <c:idx val="4"/>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extLst>
                <c:ext xmlns:c16="http://schemas.microsoft.com/office/drawing/2014/chart" uri="{C3380CC4-5D6E-409C-BE32-E72D297353CC}">
                  <c16:uniqueId val="{00000009-F445-4500-87C7-4525211A6C0C}"/>
                </c:ext>
              </c:extLst>
            </c:dLbl>
            <c:spPr>
              <a:solidFill>
                <a:prstClr val="white">
                  <a:alpha val="90000"/>
                </a:prstClr>
              </a:solidFill>
              <a:ln w="12700" cap="flat" cmpd="sng" algn="ctr">
                <a:solidFill>
                  <a:srgbClr val="4472C4"/>
                </a:solid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ru-RU"/>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Sheet1!$A$1:$A$5</c:f>
              <c:strCache>
                <c:ptCount val="5"/>
                <c:pt idx="0">
                  <c:v>Промышленность </c:v>
                </c:pt>
                <c:pt idx="1">
                  <c:v>Транспорт </c:v>
                </c:pt>
                <c:pt idx="2">
                  <c:v>Сельское хозяйство </c:v>
                </c:pt>
                <c:pt idx="3">
                  <c:v>Коммунально-бытовые потребители </c:v>
                </c:pt>
                <c:pt idx="4">
                  <c:v>Прочие </c:v>
                </c:pt>
              </c:strCache>
            </c:strRef>
          </c:cat>
          <c:val>
            <c:numRef>
              <c:f>Sheet1!$B$1:$B$5</c:f>
              <c:numCache>
                <c:formatCode>General</c:formatCode>
                <c:ptCount val="5"/>
                <c:pt idx="0">
                  <c:v>4.43</c:v>
                </c:pt>
                <c:pt idx="1">
                  <c:v>8.0000000000000002E-3</c:v>
                </c:pt>
                <c:pt idx="2">
                  <c:v>3.18</c:v>
                </c:pt>
                <c:pt idx="3">
                  <c:v>5.81</c:v>
                </c:pt>
                <c:pt idx="4">
                  <c:v>0.67</c:v>
                </c:pt>
              </c:numCache>
            </c:numRef>
          </c:val>
          <c:extLst>
            <c:ext xmlns:c16="http://schemas.microsoft.com/office/drawing/2014/chart" uri="{C3380CC4-5D6E-409C-BE32-E72D297353CC}">
              <c16:uniqueId val="{0000000A-F445-4500-87C7-4525211A6C0C}"/>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2ADA1-FA96-4228-89C5-CB9A46BAE6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2D881C-51BC-4846-986B-575EDB2F8862}">
      <dgm:prSet phldrT="[Text]"/>
      <dgm:spPr/>
      <dgm:t>
        <a:bodyPr/>
        <a:lstStyle/>
        <a:p>
          <a:r>
            <a:rPr lang="en-US" b="0" dirty="0"/>
            <a:t>USAID</a:t>
          </a:r>
        </a:p>
      </dgm:t>
    </dgm:pt>
    <dgm:pt modelId="{B3053341-A644-4BDE-961F-347796FA09FF}" type="parTrans" cxnId="{0BFF548B-3606-4B40-8DC0-D202DDA33FB2}">
      <dgm:prSet/>
      <dgm:spPr/>
      <dgm:t>
        <a:bodyPr/>
        <a:lstStyle/>
        <a:p>
          <a:endParaRPr lang="en-US"/>
        </a:p>
      </dgm:t>
    </dgm:pt>
    <dgm:pt modelId="{6879D01F-57F9-421A-84FE-04717075DCD9}" type="sibTrans" cxnId="{0BFF548B-3606-4B40-8DC0-D202DDA33FB2}">
      <dgm:prSet/>
      <dgm:spPr/>
      <dgm:t>
        <a:bodyPr/>
        <a:lstStyle/>
        <a:p>
          <a:endParaRPr lang="en-US"/>
        </a:p>
      </dgm:t>
    </dgm:pt>
    <dgm:pt modelId="{678F42BF-064E-4334-BA3E-CC4CDDE5D272}">
      <dgm:prSet phldrT="[Text]"/>
      <dgm:spPr/>
      <dgm:t>
        <a:bodyPr/>
        <a:lstStyle/>
        <a:p>
          <a:r>
            <a:rPr lang="en-US" b="1" dirty="0"/>
            <a:t>CASA-1000 </a:t>
          </a:r>
          <a:r>
            <a:rPr lang="ru-RU" b="1" dirty="0"/>
            <a:t> </a:t>
          </a:r>
          <a:r>
            <a:rPr lang="en-US" b="1" dirty="0"/>
            <a:t>Secretariat Support</a:t>
          </a:r>
          <a:endParaRPr lang="en-US" dirty="0"/>
        </a:p>
      </dgm:t>
    </dgm:pt>
    <dgm:pt modelId="{200BF724-58DB-4177-B490-2C6D959E97D8}" type="parTrans" cxnId="{9AD1F383-0C16-4FFD-8CC7-1D2B70A7E6AA}">
      <dgm:prSet/>
      <dgm:spPr/>
      <dgm:t>
        <a:bodyPr/>
        <a:lstStyle/>
        <a:p>
          <a:endParaRPr lang="en-US"/>
        </a:p>
      </dgm:t>
    </dgm:pt>
    <dgm:pt modelId="{FE3F0C44-06C5-4278-AC0E-AC91BF338096}" type="sibTrans" cxnId="{9AD1F383-0C16-4FFD-8CC7-1D2B70A7E6AA}">
      <dgm:prSet/>
      <dgm:spPr/>
      <dgm:t>
        <a:bodyPr/>
        <a:lstStyle/>
        <a:p>
          <a:endParaRPr lang="en-US"/>
        </a:p>
      </dgm:t>
    </dgm:pt>
    <dgm:pt modelId="{38C96C10-FE90-4F7F-8250-239855F868EB}">
      <dgm:prSet phldrT="[Text]"/>
      <dgm:spPr/>
      <dgm:t>
        <a:bodyPr/>
        <a:lstStyle/>
        <a:p>
          <a:r>
            <a:rPr lang="en-US" dirty="0"/>
            <a:t>ADB</a:t>
          </a:r>
        </a:p>
      </dgm:t>
    </dgm:pt>
    <dgm:pt modelId="{04FBEAFE-8155-4DA3-A664-9424EB8DC3AC}" type="parTrans" cxnId="{80ACB233-6492-4B8D-B40E-33DF05A819CC}">
      <dgm:prSet/>
      <dgm:spPr/>
      <dgm:t>
        <a:bodyPr/>
        <a:lstStyle/>
        <a:p>
          <a:endParaRPr lang="en-US"/>
        </a:p>
      </dgm:t>
    </dgm:pt>
    <dgm:pt modelId="{3BE75EA0-7BED-419C-8C3F-82B82A53F42F}" type="sibTrans" cxnId="{80ACB233-6492-4B8D-B40E-33DF05A819CC}">
      <dgm:prSet/>
      <dgm:spPr/>
      <dgm:t>
        <a:bodyPr/>
        <a:lstStyle/>
        <a:p>
          <a:endParaRPr lang="en-US"/>
        </a:p>
      </dgm:t>
    </dgm:pt>
    <dgm:pt modelId="{02168354-F0BE-4809-BEFF-2546D914BC0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External Management of the </a:t>
          </a:r>
          <a:r>
            <a:rPr lang="en-US" b="1" dirty="0" err="1"/>
            <a:t>Barki</a:t>
          </a:r>
          <a:r>
            <a:rPr lang="en-US" b="1" dirty="0"/>
            <a:t> </a:t>
          </a:r>
          <a:r>
            <a:rPr lang="en-US" b="1" dirty="0" err="1"/>
            <a:t>Tojik</a:t>
          </a:r>
          <a:endParaRPr lang="en-US" b="1" dirty="0"/>
        </a:p>
        <a:p>
          <a:pPr marL="171450" indent="0" defTabSz="800100">
            <a:lnSpc>
              <a:spcPct val="90000"/>
            </a:lnSpc>
            <a:spcBef>
              <a:spcPct val="0"/>
            </a:spcBef>
            <a:spcAft>
              <a:spcPct val="15000"/>
            </a:spcAft>
            <a:buNone/>
          </a:pPr>
          <a:r>
            <a:rPr lang="en-US" b="1" dirty="0"/>
            <a:t>Distribution Company</a:t>
          </a:r>
        </a:p>
      </dgm:t>
    </dgm:pt>
    <dgm:pt modelId="{A70A7887-452C-441E-8449-4C91F703F233}" type="parTrans" cxnId="{6F84E7D5-BABF-422F-B2B7-9342BE5760B4}">
      <dgm:prSet/>
      <dgm:spPr/>
      <dgm:t>
        <a:bodyPr/>
        <a:lstStyle/>
        <a:p>
          <a:endParaRPr lang="en-US"/>
        </a:p>
      </dgm:t>
    </dgm:pt>
    <dgm:pt modelId="{EF0B3F4B-D2A5-4F93-98DF-4AE6904ECD87}" type="sibTrans" cxnId="{6F84E7D5-BABF-422F-B2B7-9342BE5760B4}">
      <dgm:prSet/>
      <dgm:spPr/>
      <dgm:t>
        <a:bodyPr/>
        <a:lstStyle/>
        <a:p>
          <a:endParaRPr lang="en-US"/>
        </a:p>
      </dgm:t>
    </dgm:pt>
    <dgm:pt modelId="{AEB440FF-1CC3-4349-8B69-97EDD5D553FE}">
      <dgm:prSet phldrT="[Text]"/>
      <dgm:spPr/>
      <dgm:t>
        <a:bodyPr/>
        <a:lstStyle/>
        <a:p>
          <a:r>
            <a:rPr lang="en-US" dirty="0"/>
            <a:t>ADB</a:t>
          </a:r>
        </a:p>
      </dgm:t>
    </dgm:pt>
    <dgm:pt modelId="{41555CB2-E9A0-4902-9C5A-331F7314B1BE}" type="parTrans" cxnId="{4949B184-C23A-4663-815C-80F402500153}">
      <dgm:prSet/>
      <dgm:spPr/>
      <dgm:t>
        <a:bodyPr/>
        <a:lstStyle/>
        <a:p>
          <a:endParaRPr lang="en-US"/>
        </a:p>
      </dgm:t>
    </dgm:pt>
    <dgm:pt modelId="{98780C05-89AB-455D-9DB2-5CD2B69C3CC5}" type="sibTrans" cxnId="{4949B184-C23A-4663-815C-80F402500153}">
      <dgm:prSet/>
      <dgm:spPr/>
      <dgm:t>
        <a:bodyPr/>
        <a:lstStyle/>
        <a:p>
          <a:endParaRPr lang="en-US"/>
        </a:p>
      </dgm:t>
    </dgm:pt>
    <dgm:pt modelId="{3874850C-F403-421C-92C5-8B3C7E13F827}">
      <dgm:prSet phldrT="[Text]"/>
      <dgm:spPr/>
      <dgm:t>
        <a:bodyPr/>
        <a:lstStyle/>
        <a:p>
          <a:r>
            <a:rPr lang="en-US" b="1" i="0" dirty="0">
              <a:solidFill>
                <a:srgbClr val="000000"/>
              </a:solidFill>
              <a:effectLst/>
              <a:latin typeface="+mn-lt"/>
            </a:rPr>
            <a:t>Power Sector Development Program
Advanced Metering Infrastructure</a:t>
          </a:r>
          <a:endParaRPr lang="en-US" b="1" dirty="0">
            <a:latin typeface="+mn-lt"/>
          </a:endParaRPr>
        </a:p>
      </dgm:t>
    </dgm:pt>
    <dgm:pt modelId="{ABA7379B-A72A-4F8B-A17B-3C2CF47CD4E4}" type="parTrans" cxnId="{FFB4F429-7F43-4308-88BC-7D76A0BBCF2B}">
      <dgm:prSet/>
      <dgm:spPr/>
      <dgm:t>
        <a:bodyPr/>
        <a:lstStyle/>
        <a:p>
          <a:endParaRPr lang="en-US"/>
        </a:p>
      </dgm:t>
    </dgm:pt>
    <dgm:pt modelId="{D903267A-2911-43C2-80A8-AC540DCDED66}" type="sibTrans" cxnId="{FFB4F429-7F43-4308-88BC-7D76A0BBCF2B}">
      <dgm:prSet/>
      <dgm:spPr/>
      <dgm:t>
        <a:bodyPr/>
        <a:lstStyle/>
        <a:p>
          <a:endParaRPr lang="en-US"/>
        </a:p>
      </dgm:t>
    </dgm:pt>
    <dgm:pt modelId="{CA8A2C5E-6D06-46FD-8258-8F948B6DCDA6}">
      <dgm:prSet phldrT="[Text]"/>
      <dgm:spPr/>
      <dgm:t>
        <a:bodyPr/>
        <a:lstStyle/>
        <a:p>
          <a:r>
            <a:rPr lang="en-US" dirty="0"/>
            <a:t>EBRD</a:t>
          </a:r>
        </a:p>
      </dgm:t>
    </dgm:pt>
    <dgm:pt modelId="{78DEABD3-7FF5-4ED7-A93A-A2BD06EEC5D5}" type="parTrans" cxnId="{C91F3ED3-3BF4-4095-8F81-C0BBC88AFE67}">
      <dgm:prSet/>
      <dgm:spPr/>
      <dgm:t>
        <a:bodyPr/>
        <a:lstStyle/>
        <a:p>
          <a:endParaRPr lang="en-US"/>
        </a:p>
      </dgm:t>
    </dgm:pt>
    <dgm:pt modelId="{8EE089F2-F518-473F-9BD3-97C0F157D190}" type="sibTrans" cxnId="{C91F3ED3-3BF4-4095-8F81-C0BBC88AFE67}">
      <dgm:prSet/>
      <dgm:spPr/>
      <dgm:t>
        <a:bodyPr/>
        <a:lstStyle/>
        <a:p>
          <a:endParaRPr lang="en-US"/>
        </a:p>
      </dgm:t>
    </dgm:pt>
    <dgm:pt modelId="{147B13F7-36EA-4D48-852E-E05E94DE577B}">
      <dgm:prSet phldrT="[Text]"/>
      <dgm:spPr/>
      <dgm:t>
        <a:bodyPr/>
        <a:lstStyle/>
        <a:p>
          <a:r>
            <a:rPr lang="en-US" b="1" i="0" dirty="0"/>
            <a:t>Improving the Resilience of Tajikistan's Hydropower Sector to Climate Change</a:t>
          </a:r>
          <a:endParaRPr lang="en-US" b="1" dirty="0"/>
        </a:p>
      </dgm:t>
    </dgm:pt>
    <dgm:pt modelId="{6F0CC5E7-09ED-4541-AD3D-51B08FFB0A5A}" type="parTrans" cxnId="{4558B774-038C-47DB-859C-D36E87DF3F8B}">
      <dgm:prSet/>
      <dgm:spPr/>
      <dgm:t>
        <a:bodyPr/>
        <a:lstStyle/>
        <a:p>
          <a:endParaRPr lang="en-US"/>
        </a:p>
      </dgm:t>
    </dgm:pt>
    <dgm:pt modelId="{581D8A1D-6010-4485-9AD2-EE514CAEBD93}" type="sibTrans" cxnId="{4558B774-038C-47DB-859C-D36E87DF3F8B}">
      <dgm:prSet/>
      <dgm:spPr/>
      <dgm:t>
        <a:bodyPr/>
        <a:lstStyle/>
        <a:p>
          <a:endParaRPr lang="en-US"/>
        </a:p>
      </dgm:t>
    </dgm:pt>
    <dgm:pt modelId="{182A17F9-A254-4EF0-BA1A-413BA8384068}">
      <dgm:prSet phldrT="[Text]"/>
      <dgm:spPr/>
      <dgm:t>
        <a:bodyPr/>
        <a:lstStyle/>
        <a:p>
          <a:r>
            <a:rPr lang="en-US" dirty="0"/>
            <a:t>ADB</a:t>
          </a:r>
        </a:p>
      </dgm:t>
    </dgm:pt>
    <dgm:pt modelId="{DA6AC393-FE23-4CE8-A3F7-FEB433723D86}" type="parTrans" cxnId="{F2EE502D-EBAF-4A5F-89D5-950EBE1ADC34}">
      <dgm:prSet/>
      <dgm:spPr/>
      <dgm:t>
        <a:bodyPr/>
        <a:lstStyle/>
        <a:p>
          <a:endParaRPr lang="en-US"/>
        </a:p>
      </dgm:t>
    </dgm:pt>
    <dgm:pt modelId="{36ED1C14-C5FE-4197-AEFE-2EF8C0B3A630}" type="sibTrans" cxnId="{F2EE502D-EBAF-4A5F-89D5-950EBE1ADC34}">
      <dgm:prSet/>
      <dgm:spPr/>
      <dgm:t>
        <a:bodyPr/>
        <a:lstStyle/>
        <a:p>
          <a:endParaRPr lang="en-US"/>
        </a:p>
      </dgm:t>
    </dgm:pt>
    <dgm:pt modelId="{6CB004B9-BC40-43E1-B2D0-2D108219171F}">
      <dgm:prSet phldrT="[Text]"/>
      <dgm:spPr/>
      <dgm:t>
        <a:bodyPr/>
        <a:lstStyle/>
        <a:p>
          <a:r>
            <a:rPr lang="en-US" b="1" i="0" dirty="0">
              <a:solidFill>
                <a:srgbClr val="000000"/>
              </a:solidFill>
              <a:effectLst/>
              <a:latin typeface="+mn-lt"/>
            </a:rPr>
            <a:t>Wholesale Metering and Transmission Reinforcement Project</a:t>
          </a:r>
        </a:p>
      </dgm:t>
    </dgm:pt>
    <dgm:pt modelId="{BED09275-C7B9-4D59-B448-FFD47AA6F1D4}" type="parTrans" cxnId="{016EB707-CD2A-4556-8A28-E8B07A555010}">
      <dgm:prSet/>
      <dgm:spPr/>
      <dgm:t>
        <a:bodyPr/>
        <a:lstStyle/>
        <a:p>
          <a:endParaRPr lang="en-US"/>
        </a:p>
      </dgm:t>
    </dgm:pt>
    <dgm:pt modelId="{6361F7BA-8B31-4C6D-9F5D-94E2F2A61169}" type="sibTrans" cxnId="{016EB707-CD2A-4556-8A28-E8B07A555010}">
      <dgm:prSet/>
      <dgm:spPr/>
      <dgm:t>
        <a:bodyPr/>
        <a:lstStyle/>
        <a:p>
          <a:endParaRPr lang="en-US"/>
        </a:p>
      </dgm:t>
    </dgm:pt>
    <dgm:pt modelId="{A3AABF3D-828B-438A-BF24-5C02599CFBE8}">
      <dgm:prSet phldrT="[Text]"/>
      <dgm:spPr/>
      <dgm:t>
        <a:bodyPr/>
        <a:lstStyle/>
        <a:p>
          <a:r>
            <a:rPr lang="en-US"/>
            <a:t>USAID</a:t>
          </a:r>
          <a:endParaRPr lang="en-US" dirty="0"/>
        </a:p>
      </dgm:t>
    </dgm:pt>
    <dgm:pt modelId="{1AD30DF1-4591-4221-88F5-65F820642B51}" type="parTrans" cxnId="{8CC1F8B3-6D48-4F63-A151-14168EE27403}">
      <dgm:prSet/>
      <dgm:spPr/>
      <dgm:t>
        <a:bodyPr/>
        <a:lstStyle/>
        <a:p>
          <a:endParaRPr lang="en-US"/>
        </a:p>
      </dgm:t>
    </dgm:pt>
    <dgm:pt modelId="{63DD7B73-9DDF-47E1-8EF0-90A21EE6E552}" type="sibTrans" cxnId="{8CC1F8B3-6D48-4F63-A151-14168EE27403}">
      <dgm:prSet/>
      <dgm:spPr/>
      <dgm:t>
        <a:bodyPr/>
        <a:lstStyle/>
        <a:p>
          <a:endParaRPr lang="en-US"/>
        </a:p>
      </dgm:t>
    </dgm:pt>
    <dgm:pt modelId="{FA240A6A-6A8A-4B4F-9F79-76ACF10AB738}">
      <dgm:prSet phldrT="[Text]"/>
      <dgm:spPr/>
      <dgm:t>
        <a:bodyPr/>
        <a:lstStyle/>
        <a:p>
          <a:r>
            <a:rPr lang="en-US" b="1" i="0" dirty="0"/>
            <a:t>Power the Future - </a:t>
          </a:r>
          <a:r>
            <a:rPr lang="en-US" b="1" i="0" dirty="0" err="1"/>
            <a:t>Charsem</a:t>
          </a:r>
          <a:endParaRPr lang="en-US" dirty="0"/>
        </a:p>
      </dgm:t>
    </dgm:pt>
    <dgm:pt modelId="{6E1255BC-6335-43E6-85FB-FEAB0FE3E17F}" type="parTrans" cxnId="{FBBB1363-6191-48B5-9686-A89602341D9B}">
      <dgm:prSet/>
      <dgm:spPr/>
      <dgm:t>
        <a:bodyPr/>
        <a:lstStyle/>
        <a:p>
          <a:endParaRPr lang="en-US"/>
        </a:p>
      </dgm:t>
    </dgm:pt>
    <dgm:pt modelId="{578B8728-8187-4EF3-8C87-1925DCECDB11}" type="sibTrans" cxnId="{FBBB1363-6191-48B5-9686-A89602341D9B}">
      <dgm:prSet/>
      <dgm:spPr/>
      <dgm:t>
        <a:bodyPr/>
        <a:lstStyle/>
        <a:p>
          <a:endParaRPr lang="en-US"/>
        </a:p>
      </dgm:t>
    </dgm:pt>
    <dgm:pt modelId="{A0DA863C-33BA-40ED-AFE2-920DEA2FCCE5}" type="pres">
      <dgm:prSet presAssocID="{1052ADA1-FA96-4228-89C5-CB9A46BAE663}" presName="Name0" presStyleCnt="0">
        <dgm:presLayoutVars>
          <dgm:dir/>
          <dgm:animLvl val="lvl"/>
          <dgm:resizeHandles val="exact"/>
        </dgm:presLayoutVars>
      </dgm:prSet>
      <dgm:spPr/>
    </dgm:pt>
    <dgm:pt modelId="{6842A825-93C5-4B5A-9849-24CA5F175DB2}" type="pres">
      <dgm:prSet presAssocID="{412D881C-51BC-4846-986B-575EDB2F8862}" presName="linNode" presStyleCnt="0"/>
      <dgm:spPr/>
    </dgm:pt>
    <dgm:pt modelId="{FE832712-E7D8-407B-B582-48FB1F3306BC}" type="pres">
      <dgm:prSet presAssocID="{412D881C-51BC-4846-986B-575EDB2F8862}" presName="parentText" presStyleLbl="node1" presStyleIdx="0" presStyleCnt="6" custScaleX="60756">
        <dgm:presLayoutVars>
          <dgm:chMax val="1"/>
          <dgm:bulletEnabled val="1"/>
        </dgm:presLayoutVars>
      </dgm:prSet>
      <dgm:spPr/>
    </dgm:pt>
    <dgm:pt modelId="{78294DC5-02D4-4708-9265-466974F98F72}" type="pres">
      <dgm:prSet presAssocID="{412D881C-51BC-4846-986B-575EDB2F8862}" presName="descendantText" presStyleLbl="alignAccFollowNode1" presStyleIdx="0" presStyleCnt="6" custScaleX="116996">
        <dgm:presLayoutVars>
          <dgm:bulletEnabled val="1"/>
        </dgm:presLayoutVars>
      </dgm:prSet>
      <dgm:spPr/>
    </dgm:pt>
    <dgm:pt modelId="{9066AB68-15D7-49F3-8B3E-E00952F7AA70}" type="pres">
      <dgm:prSet presAssocID="{6879D01F-57F9-421A-84FE-04717075DCD9}" presName="sp" presStyleCnt="0"/>
      <dgm:spPr/>
    </dgm:pt>
    <dgm:pt modelId="{1DD076F4-E278-4834-8F7F-5A1B099DEF09}" type="pres">
      <dgm:prSet presAssocID="{A3AABF3D-828B-438A-BF24-5C02599CFBE8}" presName="linNode" presStyleCnt="0"/>
      <dgm:spPr/>
    </dgm:pt>
    <dgm:pt modelId="{2554F6FE-909C-44F6-8EC1-0E587E9FD6E6}" type="pres">
      <dgm:prSet presAssocID="{A3AABF3D-828B-438A-BF24-5C02599CFBE8}" presName="parentText" presStyleLbl="node1" presStyleIdx="1" presStyleCnt="6" custScaleX="60756" custScaleY="90909">
        <dgm:presLayoutVars>
          <dgm:chMax val="1"/>
          <dgm:bulletEnabled val="1"/>
        </dgm:presLayoutVars>
      </dgm:prSet>
      <dgm:spPr/>
    </dgm:pt>
    <dgm:pt modelId="{467803C8-8F05-43D2-B747-C570C695E02F}" type="pres">
      <dgm:prSet presAssocID="{A3AABF3D-828B-438A-BF24-5C02599CFBE8}" presName="descendantText" presStyleLbl="alignAccFollowNode1" presStyleIdx="1" presStyleCnt="6" custScaleX="116996">
        <dgm:presLayoutVars>
          <dgm:bulletEnabled val="1"/>
        </dgm:presLayoutVars>
      </dgm:prSet>
      <dgm:spPr/>
    </dgm:pt>
    <dgm:pt modelId="{ABFA385E-50E8-4C55-A738-A793D2AD92B2}" type="pres">
      <dgm:prSet presAssocID="{63DD7B73-9DDF-47E1-8EF0-90A21EE6E552}" presName="sp" presStyleCnt="0"/>
      <dgm:spPr/>
    </dgm:pt>
    <dgm:pt modelId="{A8F0705A-9D1C-43F5-9969-952658804ED5}" type="pres">
      <dgm:prSet presAssocID="{38C96C10-FE90-4F7F-8250-239855F868EB}" presName="linNode" presStyleCnt="0"/>
      <dgm:spPr/>
    </dgm:pt>
    <dgm:pt modelId="{A4D2A07B-CC04-4949-816E-58FE3DF22DCA}" type="pres">
      <dgm:prSet presAssocID="{38C96C10-FE90-4F7F-8250-239855F868EB}" presName="parentText" presStyleLbl="node1" presStyleIdx="2" presStyleCnt="6" custScaleX="60756">
        <dgm:presLayoutVars>
          <dgm:chMax val="1"/>
          <dgm:bulletEnabled val="1"/>
        </dgm:presLayoutVars>
      </dgm:prSet>
      <dgm:spPr/>
    </dgm:pt>
    <dgm:pt modelId="{39123079-29E5-4305-A74A-FB4E1ACCD9FF}" type="pres">
      <dgm:prSet presAssocID="{38C96C10-FE90-4F7F-8250-239855F868EB}" presName="descendantText" presStyleLbl="alignAccFollowNode1" presStyleIdx="2" presStyleCnt="6" custScaleX="116996">
        <dgm:presLayoutVars>
          <dgm:bulletEnabled val="1"/>
        </dgm:presLayoutVars>
      </dgm:prSet>
      <dgm:spPr/>
    </dgm:pt>
    <dgm:pt modelId="{F7E59272-CB58-48AD-A9F2-1E0F4FB41FAC}" type="pres">
      <dgm:prSet presAssocID="{3BE75EA0-7BED-419C-8C3F-82B82A53F42F}" presName="sp" presStyleCnt="0"/>
      <dgm:spPr/>
    </dgm:pt>
    <dgm:pt modelId="{552A0D82-3FD2-40AA-8DA9-FE3525E5B5E4}" type="pres">
      <dgm:prSet presAssocID="{AEB440FF-1CC3-4349-8B69-97EDD5D553FE}" presName="linNode" presStyleCnt="0"/>
      <dgm:spPr/>
    </dgm:pt>
    <dgm:pt modelId="{AF7FF32B-B0E0-4A4E-824F-B0E1D710DE0E}" type="pres">
      <dgm:prSet presAssocID="{AEB440FF-1CC3-4349-8B69-97EDD5D553FE}" presName="parentText" presStyleLbl="node1" presStyleIdx="3" presStyleCnt="6" custScaleX="60756">
        <dgm:presLayoutVars>
          <dgm:chMax val="1"/>
          <dgm:bulletEnabled val="1"/>
        </dgm:presLayoutVars>
      </dgm:prSet>
      <dgm:spPr/>
    </dgm:pt>
    <dgm:pt modelId="{ABE2AFAA-B658-4A22-8212-058739925804}" type="pres">
      <dgm:prSet presAssocID="{AEB440FF-1CC3-4349-8B69-97EDD5D553FE}" presName="descendantText" presStyleLbl="alignAccFollowNode1" presStyleIdx="3" presStyleCnt="6" custScaleX="116996">
        <dgm:presLayoutVars>
          <dgm:bulletEnabled val="1"/>
        </dgm:presLayoutVars>
      </dgm:prSet>
      <dgm:spPr/>
    </dgm:pt>
    <dgm:pt modelId="{39F94BA5-ABFF-472E-952C-4C3EB9A7E2E7}" type="pres">
      <dgm:prSet presAssocID="{98780C05-89AB-455D-9DB2-5CD2B69C3CC5}" presName="sp" presStyleCnt="0"/>
      <dgm:spPr/>
    </dgm:pt>
    <dgm:pt modelId="{7D6CB06F-E91E-4EF9-ACB8-279DBA07894D}" type="pres">
      <dgm:prSet presAssocID="{182A17F9-A254-4EF0-BA1A-413BA8384068}" presName="linNode" presStyleCnt="0"/>
      <dgm:spPr/>
    </dgm:pt>
    <dgm:pt modelId="{8A3597DF-BC9B-4EB8-9754-96B4CF9A2167}" type="pres">
      <dgm:prSet presAssocID="{182A17F9-A254-4EF0-BA1A-413BA8384068}" presName="parentText" presStyleLbl="node1" presStyleIdx="4" presStyleCnt="6" custScaleX="59936">
        <dgm:presLayoutVars>
          <dgm:chMax val="1"/>
          <dgm:bulletEnabled val="1"/>
        </dgm:presLayoutVars>
      </dgm:prSet>
      <dgm:spPr/>
    </dgm:pt>
    <dgm:pt modelId="{BA8A7C4B-261C-445A-917B-F366EA48D8B2}" type="pres">
      <dgm:prSet presAssocID="{182A17F9-A254-4EF0-BA1A-413BA8384068}" presName="descendantText" presStyleLbl="alignAccFollowNode1" presStyleIdx="4" presStyleCnt="6" custScaleX="117370">
        <dgm:presLayoutVars>
          <dgm:bulletEnabled val="1"/>
        </dgm:presLayoutVars>
      </dgm:prSet>
      <dgm:spPr/>
    </dgm:pt>
    <dgm:pt modelId="{620ABFC0-C24C-4852-846D-A59C644D8400}" type="pres">
      <dgm:prSet presAssocID="{36ED1C14-C5FE-4197-AEFE-2EF8C0B3A630}" presName="sp" presStyleCnt="0"/>
      <dgm:spPr/>
    </dgm:pt>
    <dgm:pt modelId="{91B7D1B5-5A3F-4BA7-B03F-D165A4C89AE5}" type="pres">
      <dgm:prSet presAssocID="{CA8A2C5E-6D06-46FD-8258-8F948B6DCDA6}" presName="linNode" presStyleCnt="0"/>
      <dgm:spPr/>
    </dgm:pt>
    <dgm:pt modelId="{642FB0D3-1A12-46D1-86DB-C92A74B48453}" type="pres">
      <dgm:prSet presAssocID="{CA8A2C5E-6D06-46FD-8258-8F948B6DCDA6}" presName="parentText" presStyleLbl="node1" presStyleIdx="5" presStyleCnt="6" custScaleX="60756">
        <dgm:presLayoutVars>
          <dgm:chMax val="1"/>
          <dgm:bulletEnabled val="1"/>
        </dgm:presLayoutVars>
      </dgm:prSet>
      <dgm:spPr/>
    </dgm:pt>
    <dgm:pt modelId="{4337304C-7D73-4E8F-B294-EAD0600DF6C4}" type="pres">
      <dgm:prSet presAssocID="{CA8A2C5E-6D06-46FD-8258-8F948B6DCDA6}" presName="descendantText" presStyleLbl="alignAccFollowNode1" presStyleIdx="5" presStyleCnt="6" custScaleX="116996">
        <dgm:presLayoutVars>
          <dgm:bulletEnabled val="1"/>
        </dgm:presLayoutVars>
      </dgm:prSet>
      <dgm:spPr/>
    </dgm:pt>
  </dgm:ptLst>
  <dgm:cxnLst>
    <dgm:cxn modelId="{016EB707-CD2A-4556-8A28-E8B07A555010}" srcId="{182A17F9-A254-4EF0-BA1A-413BA8384068}" destId="{6CB004B9-BC40-43E1-B2D0-2D108219171F}" srcOrd="0" destOrd="0" parTransId="{BED09275-C7B9-4D59-B448-FFD47AA6F1D4}" sibTransId="{6361F7BA-8B31-4C6D-9F5D-94E2F2A61169}"/>
    <dgm:cxn modelId="{51A26711-92EC-4185-AC6E-A3FE0C989DC4}" type="presOf" srcId="{FA240A6A-6A8A-4B4F-9F79-76ACF10AB738}" destId="{467803C8-8F05-43D2-B747-C570C695E02F}" srcOrd="0" destOrd="0" presId="urn:microsoft.com/office/officeart/2005/8/layout/vList5"/>
    <dgm:cxn modelId="{ECF52F15-CA13-44A3-9DC5-D41CA94A0095}" type="presOf" srcId="{182A17F9-A254-4EF0-BA1A-413BA8384068}" destId="{8A3597DF-BC9B-4EB8-9754-96B4CF9A2167}" srcOrd="0" destOrd="0" presId="urn:microsoft.com/office/officeart/2005/8/layout/vList5"/>
    <dgm:cxn modelId="{4DE6A516-AF5F-48A6-9D7A-E948AC7BAB81}" type="presOf" srcId="{6CB004B9-BC40-43E1-B2D0-2D108219171F}" destId="{BA8A7C4B-261C-445A-917B-F366EA48D8B2}" srcOrd="0" destOrd="0" presId="urn:microsoft.com/office/officeart/2005/8/layout/vList5"/>
    <dgm:cxn modelId="{DF6DD621-CBEE-4067-847D-592C42B68AB4}" type="presOf" srcId="{678F42BF-064E-4334-BA3E-CC4CDDE5D272}" destId="{78294DC5-02D4-4708-9265-466974F98F72}" srcOrd="0" destOrd="0" presId="urn:microsoft.com/office/officeart/2005/8/layout/vList5"/>
    <dgm:cxn modelId="{352CF924-3446-4B62-A633-1DC1A5ABBD5C}" type="presOf" srcId="{38C96C10-FE90-4F7F-8250-239855F868EB}" destId="{A4D2A07B-CC04-4949-816E-58FE3DF22DCA}" srcOrd="0" destOrd="0" presId="urn:microsoft.com/office/officeart/2005/8/layout/vList5"/>
    <dgm:cxn modelId="{FFB4F429-7F43-4308-88BC-7D76A0BBCF2B}" srcId="{AEB440FF-1CC3-4349-8B69-97EDD5D553FE}" destId="{3874850C-F403-421C-92C5-8B3C7E13F827}" srcOrd="0" destOrd="0" parTransId="{ABA7379B-A72A-4F8B-A17B-3C2CF47CD4E4}" sibTransId="{D903267A-2911-43C2-80A8-AC540DCDED66}"/>
    <dgm:cxn modelId="{F2EE502D-EBAF-4A5F-89D5-950EBE1ADC34}" srcId="{1052ADA1-FA96-4228-89C5-CB9A46BAE663}" destId="{182A17F9-A254-4EF0-BA1A-413BA8384068}" srcOrd="4" destOrd="0" parTransId="{DA6AC393-FE23-4CE8-A3F7-FEB433723D86}" sibTransId="{36ED1C14-C5FE-4197-AEFE-2EF8C0B3A630}"/>
    <dgm:cxn modelId="{80ACB233-6492-4B8D-B40E-33DF05A819CC}" srcId="{1052ADA1-FA96-4228-89C5-CB9A46BAE663}" destId="{38C96C10-FE90-4F7F-8250-239855F868EB}" srcOrd="2" destOrd="0" parTransId="{04FBEAFE-8155-4DA3-A664-9424EB8DC3AC}" sibTransId="{3BE75EA0-7BED-419C-8C3F-82B82A53F42F}"/>
    <dgm:cxn modelId="{FBBB1363-6191-48B5-9686-A89602341D9B}" srcId="{A3AABF3D-828B-438A-BF24-5C02599CFBE8}" destId="{FA240A6A-6A8A-4B4F-9F79-76ACF10AB738}" srcOrd="0" destOrd="0" parTransId="{6E1255BC-6335-43E6-85FB-FEAB0FE3E17F}" sibTransId="{578B8728-8187-4EF3-8C87-1925DCECDB11}"/>
    <dgm:cxn modelId="{100F3B51-A00F-4D53-9415-3F9ACAD01E33}" type="presOf" srcId="{02168354-F0BE-4809-BEFF-2546D914BC08}" destId="{39123079-29E5-4305-A74A-FB4E1ACCD9FF}" srcOrd="0" destOrd="0" presId="urn:microsoft.com/office/officeart/2005/8/layout/vList5"/>
    <dgm:cxn modelId="{4558B774-038C-47DB-859C-D36E87DF3F8B}" srcId="{CA8A2C5E-6D06-46FD-8258-8F948B6DCDA6}" destId="{147B13F7-36EA-4D48-852E-E05E94DE577B}" srcOrd="0" destOrd="0" parTransId="{6F0CC5E7-09ED-4541-AD3D-51B08FFB0A5A}" sibTransId="{581D8A1D-6010-4485-9AD2-EE514CAEBD93}"/>
    <dgm:cxn modelId="{9AD1F383-0C16-4FFD-8CC7-1D2B70A7E6AA}" srcId="{412D881C-51BC-4846-986B-575EDB2F8862}" destId="{678F42BF-064E-4334-BA3E-CC4CDDE5D272}" srcOrd="0" destOrd="0" parTransId="{200BF724-58DB-4177-B490-2C6D959E97D8}" sibTransId="{FE3F0C44-06C5-4278-AC0E-AC91BF338096}"/>
    <dgm:cxn modelId="{4949B184-C23A-4663-815C-80F402500153}" srcId="{1052ADA1-FA96-4228-89C5-CB9A46BAE663}" destId="{AEB440FF-1CC3-4349-8B69-97EDD5D553FE}" srcOrd="3" destOrd="0" parTransId="{41555CB2-E9A0-4902-9C5A-331F7314B1BE}" sibTransId="{98780C05-89AB-455D-9DB2-5CD2B69C3CC5}"/>
    <dgm:cxn modelId="{0BFF548B-3606-4B40-8DC0-D202DDA33FB2}" srcId="{1052ADA1-FA96-4228-89C5-CB9A46BAE663}" destId="{412D881C-51BC-4846-986B-575EDB2F8862}" srcOrd="0" destOrd="0" parTransId="{B3053341-A644-4BDE-961F-347796FA09FF}" sibTransId="{6879D01F-57F9-421A-84FE-04717075DCD9}"/>
    <dgm:cxn modelId="{ACD0DEA3-C3BE-4E04-9841-5B374F3DDF52}" type="presOf" srcId="{3874850C-F403-421C-92C5-8B3C7E13F827}" destId="{ABE2AFAA-B658-4A22-8212-058739925804}" srcOrd="0" destOrd="0" presId="urn:microsoft.com/office/officeart/2005/8/layout/vList5"/>
    <dgm:cxn modelId="{D11F0BAE-6151-48ED-8E56-A09A90CBCB6E}" type="presOf" srcId="{AEB440FF-1CC3-4349-8B69-97EDD5D553FE}" destId="{AF7FF32B-B0E0-4A4E-824F-B0E1D710DE0E}" srcOrd="0" destOrd="0" presId="urn:microsoft.com/office/officeart/2005/8/layout/vList5"/>
    <dgm:cxn modelId="{8CC1F8B3-6D48-4F63-A151-14168EE27403}" srcId="{1052ADA1-FA96-4228-89C5-CB9A46BAE663}" destId="{A3AABF3D-828B-438A-BF24-5C02599CFBE8}" srcOrd="1" destOrd="0" parTransId="{1AD30DF1-4591-4221-88F5-65F820642B51}" sibTransId="{63DD7B73-9DDF-47E1-8EF0-90A21EE6E552}"/>
    <dgm:cxn modelId="{EF6E87B5-FE70-4CB3-87D3-B4232A2DCAB0}" type="presOf" srcId="{CA8A2C5E-6D06-46FD-8258-8F948B6DCDA6}" destId="{642FB0D3-1A12-46D1-86DB-C92A74B48453}" srcOrd="0" destOrd="0" presId="urn:microsoft.com/office/officeart/2005/8/layout/vList5"/>
    <dgm:cxn modelId="{B09AC7BE-F179-4DF1-9574-B0C3AF79EA61}" type="presOf" srcId="{412D881C-51BC-4846-986B-575EDB2F8862}" destId="{FE832712-E7D8-407B-B582-48FB1F3306BC}" srcOrd="0" destOrd="0" presId="urn:microsoft.com/office/officeart/2005/8/layout/vList5"/>
    <dgm:cxn modelId="{C91F3ED3-3BF4-4095-8F81-C0BBC88AFE67}" srcId="{1052ADA1-FA96-4228-89C5-CB9A46BAE663}" destId="{CA8A2C5E-6D06-46FD-8258-8F948B6DCDA6}" srcOrd="5" destOrd="0" parTransId="{78DEABD3-7FF5-4ED7-A93A-A2BD06EEC5D5}" sibTransId="{8EE089F2-F518-473F-9BD3-97C0F157D190}"/>
    <dgm:cxn modelId="{6F84E7D5-BABF-422F-B2B7-9342BE5760B4}" srcId="{38C96C10-FE90-4F7F-8250-239855F868EB}" destId="{02168354-F0BE-4809-BEFF-2546D914BC08}" srcOrd="0" destOrd="0" parTransId="{A70A7887-452C-441E-8449-4C91F703F233}" sibTransId="{EF0B3F4B-D2A5-4F93-98DF-4AE6904ECD87}"/>
    <dgm:cxn modelId="{7CB729F0-0BEF-4A8A-B3CC-2AAD12F1EF5F}" type="presOf" srcId="{147B13F7-36EA-4D48-852E-E05E94DE577B}" destId="{4337304C-7D73-4E8F-B294-EAD0600DF6C4}" srcOrd="0" destOrd="0" presId="urn:microsoft.com/office/officeart/2005/8/layout/vList5"/>
    <dgm:cxn modelId="{7D4B64F6-04E2-449B-B838-40374F7533F0}" type="presOf" srcId="{1052ADA1-FA96-4228-89C5-CB9A46BAE663}" destId="{A0DA863C-33BA-40ED-AFE2-920DEA2FCCE5}" srcOrd="0" destOrd="0" presId="urn:microsoft.com/office/officeart/2005/8/layout/vList5"/>
    <dgm:cxn modelId="{619A4CFB-CF50-4914-979C-BA8141EC8DAC}" type="presOf" srcId="{A3AABF3D-828B-438A-BF24-5C02599CFBE8}" destId="{2554F6FE-909C-44F6-8EC1-0E587E9FD6E6}" srcOrd="0" destOrd="0" presId="urn:microsoft.com/office/officeart/2005/8/layout/vList5"/>
    <dgm:cxn modelId="{D8F8BDF4-114F-4E55-AC23-695F053819EB}" type="presParOf" srcId="{A0DA863C-33BA-40ED-AFE2-920DEA2FCCE5}" destId="{6842A825-93C5-4B5A-9849-24CA5F175DB2}" srcOrd="0" destOrd="0" presId="urn:microsoft.com/office/officeart/2005/8/layout/vList5"/>
    <dgm:cxn modelId="{A419576B-7018-4A11-B65E-3D8793AC8414}" type="presParOf" srcId="{6842A825-93C5-4B5A-9849-24CA5F175DB2}" destId="{FE832712-E7D8-407B-B582-48FB1F3306BC}" srcOrd="0" destOrd="0" presId="urn:microsoft.com/office/officeart/2005/8/layout/vList5"/>
    <dgm:cxn modelId="{8B28FCD9-B1FD-4D1F-B979-18097B08D48D}" type="presParOf" srcId="{6842A825-93C5-4B5A-9849-24CA5F175DB2}" destId="{78294DC5-02D4-4708-9265-466974F98F72}" srcOrd="1" destOrd="0" presId="urn:microsoft.com/office/officeart/2005/8/layout/vList5"/>
    <dgm:cxn modelId="{B06A0730-F601-4A65-94DF-1E2DBE4493BD}" type="presParOf" srcId="{A0DA863C-33BA-40ED-AFE2-920DEA2FCCE5}" destId="{9066AB68-15D7-49F3-8B3E-E00952F7AA70}" srcOrd="1" destOrd="0" presId="urn:microsoft.com/office/officeart/2005/8/layout/vList5"/>
    <dgm:cxn modelId="{C70E4177-8689-476C-86D2-B7B1477B2DE2}" type="presParOf" srcId="{A0DA863C-33BA-40ED-AFE2-920DEA2FCCE5}" destId="{1DD076F4-E278-4834-8F7F-5A1B099DEF09}" srcOrd="2" destOrd="0" presId="urn:microsoft.com/office/officeart/2005/8/layout/vList5"/>
    <dgm:cxn modelId="{76F6039F-B885-43F5-92B3-AAE284953E52}" type="presParOf" srcId="{1DD076F4-E278-4834-8F7F-5A1B099DEF09}" destId="{2554F6FE-909C-44F6-8EC1-0E587E9FD6E6}" srcOrd="0" destOrd="0" presId="urn:microsoft.com/office/officeart/2005/8/layout/vList5"/>
    <dgm:cxn modelId="{A18C5A09-77E4-4323-A245-70C273677BF4}" type="presParOf" srcId="{1DD076F4-E278-4834-8F7F-5A1B099DEF09}" destId="{467803C8-8F05-43D2-B747-C570C695E02F}" srcOrd="1" destOrd="0" presId="urn:microsoft.com/office/officeart/2005/8/layout/vList5"/>
    <dgm:cxn modelId="{5B548FEF-E3FF-46AA-800A-E2BD7E1A3A77}" type="presParOf" srcId="{A0DA863C-33BA-40ED-AFE2-920DEA2FCCE5}" destId="{ABFA385E-50E8-4C55-A738-A793D2AD92B2}" srcOrd="3" destOrd="0" presId="urn:microsoft.com/office/officeart/2005/8/layout/vList5"/>
    <dgm:cxn modelId="{F8DEC40B-6F2B-4CEA-BB24-D71F105FC0DA}" type="presParOf" srcId="{A0DA863C-33BA-40ED-AFE2-920DEA2FCCE5}" destId="{A8F0705A-9D1C-43F5-9969-952658804ED5}" srcOrd="4" destOrd="0" presId="urn:microsoft.com/office/officeart/2005/8/layout/vList5"/>
    <dgm:cxn modelId="{1CB9686B-F9C1-48BD-AC38-7583C2A2A4B7}" type="presParOf" srcId="{A8F0705A-9D1C-43F5-9969-952658804ED5}" destId="{A4D2A07B-CC04-4949-816E-58FE3DF22DCA}" srcOrd="0" destOrd="0" presId="urn:microsoft.com/office/officeart/2005/8/layout/vList5"/>
    <dgm:cxn modelId="{7202F11B-EF88-4DE9-B6CD-24B23CE346ED}" type="presParOf" srcId="{A8F0705A-9D1C-43F5-9969-952658804ED5}" destId="{39123079-29E5-4305-A74A-FB4E1ACCD9FF}" srcOrd="1" destOrd="0" presId="urn:microsoft.com/office/officeart/2005/8/layout/vList5"/>
    <dgm:cxn modelId="{7695C729-A039-4677-8E73-97F8ACF56807}" type="presParOf" srcId="{A0DA863C-33BA-40ED-AFE2-920DEA2FCCE5}" destId="{F7E59272-CB58-48AD-A9F2-1E0F4FB41FAC}" srcOrd="5" destOrd="0" presId="urn:microsoft.com/office/officeart/2005/8/layout/vList5"/>
    <dgm:cxn modelId="{91071A58-6217-454A-9F50-EDD4A478A814}" type="presParOf" srcId="{A0DA863C-33BA-40ED-AFE2-920DEA2FCCE5}" destId="{552A0D82-3FD2-40AA-8DA9-FE3525E5B5E4}" srcOrd="6" destOrd="0" presId="urn:microsoft.com/office/officeart/2005/8/layout/vList5"/>
    <dgm:cxn modelId="{68BBB636-3677-435C-969B-E6C284C08CBC}" type="presParOf" srcId="{552A0D82-3FD2-40AA-8DA9-FE3525E5B5E4}" destId="{AF7FF32B-B0E0-4A4E-824F-B0E1D710DE0E}" srcOrd="0" destOrd="0" presId="urn:microsoft.com/office/officeart/2005/8/layout/vList5"/>
    <dgm:cxn modelId="{EF5EA46E-EB2C-4226-9627-38EFE3CF737C}" type="presParOf" srcId="{552A0D82-3FD2-40AA-8DA9-FE3525E5B5E4}" destId="{ABE2AFAA-B658-4A22-8212-058739925804}" srcOrd="1" destOrd="0" presId="urn:microsoft.com/office/officeart/2005/8/layout/vList5"/>
    <dgm:cxn modelId="{3299FAF0-CC5E-46B3-AAD7-B1FBE165EFA3}" type="presParOf" srcId="{A0DA863C-33BA-40ED-AFE2-920DEA2FCCE5}" destId="{39F94BA5-ABFF-472E-952C-4C3EB9A7E2E7}" srcOrd="7" destOrd="0" presId="urn:microsoft.com/office/officeart/2005/8/layout/vList5"/>
    <dgm:cxn modelId="{A55402AF-6EA3-4EBE-BB36-F94E861E7C29}" type="presParOf" srcId="{A0DA863C-33BA-40ED-AFE2-920DEA2FCCE5}" destId="{7D6CB06F-E91E-4EF9-ACB8-279DBA07894D}" srcOrd="8" destOrd="0" presId="urn:microsoft.com/office/officeart/2005/8/layout/vList5"/>
    <dgm:cxn modelId="{DD855583-56D5-4D52-B66D-248045DB4F38}" type="presParOf" srcId="{7D6CB06F-E91E-4EF9-ACB8-279DBA07894D}" destId="{8A3597DF-BC9B-4EB8-9754-96B4CF9A2167}" srcOrd="0" destOrd="0" presId="urn:microsoft.com/office/officeart/2005/8/layout/vList5"/>
    <dgm:cxn modelId="{F0BF13E2-B29A-49D3-A42D-E8310B154DDE}" type="presParOf" srcId="{7D6CB06F-E91E-4EF9-ACB8-279DBA07894D}" destId="{BA8A7C4B-261C-445A-917B-F366EA48D8B2}" srcOrd="1" destOrd="0" presId="urn:microsoft.com/office/officeart/2005/8/layout/vList5"/>
    <dgm:cxn modelId="{177A5711-6BC6-4168-84B0-8E3ADEA11717}" type="presParOf" srcId="{A0DA863C-33BA-40ED-AFE2-920DEA2FCCE5}" destId="{620ABFC0-C24C-4852-846D-A59C644D8400}" srcOrd="9" destOrd="0" presId="urn:microsoft.com/office/officeart/2005/8/layout/vList5"/>
    <dgm:cxn modelId="{6080E3D1-802C-477C-B79B-2B2087DE504D}" type="presParOf" srcId="{A0DA863C-33BA-40ED-AFE2-920DEA2FCCE5}" destId="{91B7D1B5-5A3F-4BA7-B03F-D165A4C89AE5}" srcOrd="10" destOrd="0" presId="urn:microsoft.com/office/officeart/2005/8/layout/vList5"/>
    <dgm:cxn modelId="{81C92332-1BF4-48AD-B7C5-DF393AEB6B24}" type="presParOf" srcId="{91B7D1B5-5A3F-4BA7-B03F-D165A4C89AE5}" destId="{642FB0D3-1A12-46D1-86DB-C92A74B48453}" srcOrd="0" destOrd="0" presId="urn:microsoft.com/office/officeart/2005/8/layout/vList5"/>
    <dgm:cxn modelId="{9340B799-F6BC-4B89-8C23-2CB2F5ECFA16}" type="presParOf" srcId="{91B7D1B5-5A3F-4BA7-B03F-D165A4C89AE5}" destId="{4337304C-7D73-4E8F-B294-EAD0600DF6C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004A5-9DBD-42D4-A703-91B13C934FF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1E1D15F-25FD-4372-A153-437474059C6C}">
      <dgm:prSet phldrT="[Text]"/>
      <dgm:spPr/>
      <dgm:t>
        <a:bodyPr/>
        <a:lstStyle/>
        <a:p>
          <a:r>
            <a:rPr lang="en-US" dirty="0"/>
            <a:t>For population</a:t>
          </a:r>
        </a:p>
      </dgm:t>
    </dgm:pt>
    <dgm:pt modelId="{10F1942E-D77F-4959-956F-00F88F57B0C0}" type="parTrans" cxnId="{2C5AFE54-3A9B-4EE0-8C78-54747614C3F2}">
      <dgm:prSet/>
      <dgm:spPr/>
      <dgm:t>
        <a:bodyPr/>
        <a:lstStyle/>
        <a:p>
          <a:endParaRPr lang="en-US"/>
        </a:p>
      </dgm:t>
    </dgm:pt>
    <dgm:pt modelId="{D706455A-CFF4-4AB3-9391-BF7716A8E185}" type="sibTrans" cxnId="{2C5AFE54-3A9B-4EE0-8C78-54747614C3F2}">
      <dgm:prSet/>
      <dgm:spPr/>
      <dgm:t>
        <a:bodyPr/>
        <a:lstStyle/>
        <a:p>
          <a:endParaRPr lang="en-US"/>
        </a:p>
      </dgm:t>
    </dgm:pt>
    <dgm:pt modelId="{3610A3F2-FAE5-46E8-9E64-DEE6EFA4A6C0}">
      <dgm:prSet phldrT="[Text]"/>
      <dgm:spPr/>
      <dgm:t>
        <a:bodyPr/>
        <a:lstStyle/>
        <a:p>
          <a:r>
            <a:rPr lang="en-US" dirty="0"/>
            <a:t>is a reduction in utility costs</a:t>
          </a:r>
        </a:p>
      </dgm:t>
    </dgm:pt>
    <dgm:pt modelId="{997468BC-43A6-45EB-8530-98B0E57E5DF2}" type="parTrans" cxnId="{54C54F25-48FF-4C96-BAA2-9E0E1CB1EA0A}">
      <dgm:prSet/>
      <dgm:spPr/>
      <dgm:t>
        <a:bodyPr/>
        <a:lstStyle/>
        <a:p>
          <a:endParaRPr lang="en-US"/>
        </a:p>
      </dgm:t>
    </dgm:pt>
    <dgm:pt modelId="{8E5F50DF-96E5-4FBE-B58D-A9E44351B6CD}" type="sibTrans" cxnId="{54C54F25-48FF-4C96-BAA2-9E0E1CB1EA0A}">
      <dgm:prSet/>
      <dgm:spPr/>
      <dgm:t>
        <a:bodyPr/>
        <a:lstStyle/>
        <a:p>
          <a:endParaRPr lang="en-US"/>
        </a:p>
      </dgm:t>
    </dgm:pt>
    <dgm:pt modelId="{B439F2DE-9AB1-4D1B-AFF7-295C1B2C4A7A}">
      <dgm:prSet phldrT="[Text]"/>
      <dgm:spPr/>
      <dgm:t>
        <a:bodyPr/>
        <a:lstStyle/>
        <a:p>
          <a:r>
            <a:rPr lang="en-US" dirty="0"/>
            <a:t>For county</a:t>
          </a:r>
        </a:p>
      </dgm:t>
    </dgm:pt>
    <dgm:pt modelId="{CDE0984F-3CC7-4DB5-9D22-A5AC695E16A8}" type="parTrans" cxnId="{2C26460A-8FA3-4A7E-86E7-4EE9ED1F7EF5}">
      <dgm:prSet/>
      <dgm:spPr/>
      <dgm:t>
        <a:bodyPr/>
        <a:lstStyle/>
        <a:p>
          <a:endParaRPr lang="en-US"/>
        </a:p>
      </dgm:t>
    </dgm:pt>
    <dgm:pt modelId="{CC146DA1-82FD-4D1B-949C-F12A6C64E523}" type="sibTrans" cxnId="{2C26460A-8FA3-4A7E-86E7-4EE9ED1F7EF5}">
      <dgm:prSet/>
      <dgm:spPr/>
      <dgm:t>
        <a:bodyPr/>
        <a:lstStyle/>
        <a:p>
          <a:endParaRPr lang="en-US"/>
        </a:p>
      </dgm:t>
    </dgm:pt>
    <dgm:pt modelId="{51824754-A26B-4479-A012-800E887C16CF}">
      <dgm:prSet phldrT="[Text]" custT="1"/>
      <dgm:spPr/>
      <dgm:t>
        <a:bodyPr/>
        <a:lstStyle/>
        <a:p>
          <a:r>
            <a:rPr lang="en-US" sz="1900" b="0" dirty="0"/>
            <a:t>save resources, increase industrial productivity and competitiveness</a:t>
          </a:r>
        </a:p>
      </dgm:t>
    </dgm:pt>
    <dgm:pt modelId="{5E324833-4C6D-40A9-B2E2-8F57FFE93675}" type="parTrans" cxnId="{E0FFEE20-8514-4A5F-9FB0-F596589B9E2D}">
      <dgm:prSet/>
      <dgm:spPr/>
      <dgm:t>
        <a:bodyPr/>
        <a:lstStyle/>
        <a:p>
          <a:endParaRPr lang="en-US"/>
        </a:p>
      </dgm:t>
    </dgm:pt>
    <dgm:pt modelId="{347B915F-AB62-47BF-BFD6-F762CA22D33D}" type="sibTrans" cxnId="{E0FFEE20-8514-4A5F-9FB0-F596589B9E2D}">
      <dgm:prSet/>
      <dgm:spPr/>
      <dgm:t>
        <a:bodyPr/>
        <a:lstStyle/>
        <a:p>
          <a:endParaRPr lang="en-US"/>
        </a:p>
      </dgm:t>
    </dgm:pt>
    <dgm:pt modelId="{958E522F-5D2F-40AC-A597-D7CA72D9FA75}">
      <dgm:prSet phldrT="[Text]"/>
      <dgm:spPr/>
      <dgm:t>
        <a:bodyPr/>
        <a:lstStyle/>
        <a:p>
          <a:r>
            <a:rPr lang="en-US" dirty="0"/>
            <a:t>For Ecology</a:t>
          </a:r>
        </a:p>
      </dgm:t>
    </dgm:pt>
    <dgm:pt modelId="{40B8901A-A0FE-44BA-9EC2-865E9207B43D}" type="sibTrans" cxnId="{CF6C7451-C347-4F0E-8981-05CAA5DF1AAD}">
      <dgm:prSet/>
      <dgm:spPr/>
      <dgm:t>
        <a:bodyPr/>
        <a:lstStyle/>
        <a:p>
          <a:endParaRPr lang="en-US"/>
        </a:p>
      </dgm:t>
    </dgm:pt>
    <dgm:pt modelId="{6A0F8FF9-514B-42C6-9EA7-D3C2016AF7F9}" type="parTrans" cxnId="{CF6C7451-C347-4F0E-8981-05CAA5DF1AAD}">
      <dgm:prSet/>
      <dgm:spPr/>
      <dgm:t>
        <a:bodyPr/>
        <a:lstStyle/>
        <a:p>
          <a:endParaRPr lang="en-US"/>
        </a:p>
      </dgm:t>
    </dgm:pt>
    <dgm:pt modelId="{68335C56-E006-48E3-9044-F961A2766239}">
      <dgm:prSet phldrT="[Text]"/>
      <dgm:spPr/>
      <dgm:t>
        <a:bodyPr/>
        <a:lstStyle/>
        <a:p>
          <a:r>
            <a:rPr lang="en-US" dirty="0"/>
            <a:t>limitation of greenhouse gas emissions into the atmosphere</a:t>
          </a:r>
        </a:p>
      </dgm:t>
    </dgm:pt>
    <dgm:pt modelId="{962FCA6C-75D5-4FAB-AFCE-2C3D206DDF76}" type="parTrans" cxnId="{9922B497-3501-4F06-A3BE-0B45F3F82BF3}">
      <dgm:prSet/>
      <dgm:spPr/>
      <dgm:t>
        <a:bodyPr/>
        <a:lstStyle/>
        <a:p>
          <a:endParaRPr lang="en-US"/>
        </a:p>
      </dgm:t>
    </dgm:pt>
    <dgm:pt modelId="{6BC2D9A8-5182-46F6-946E-D1D29B678AB8}" type="sibTrans" cxnId="{9922B497-3501-4F06-A3BE-0B45F3F82BF3}">
      <dgm:prSet/>
      <dgm:spPr/>
      <dgm:t>
        <a:bodyPr/>
        <a:lstStyle/>
        <a:p>
          <a:endParaRPr lang="en-US"/>
        </a:p>
      </dgm:t>
    </dgm:pt>
    <dgm:pt modelId="{4E06CD19-60CE-4758-A3AF-AE019BFFCAE3}">
      <dgm:prSet phldrT="[Text]"/>
      <dgm:spPr/>
      <dgm:t>
        <a:bodyPr/>
        <a:lstStyle/>
        <a:p>
          <a:r>
            <a:rPr lang="en-US" dirty="0"/>
            <a:t>For Industrial Companies</a:t>
          </a:r>
        </a:p>
      </dgm:t>
    </dgm:pt>
    <dgm:pt modelId="{D8D159EA-0B8F-4388-B883-E8366B7D4A3A}" type="parTrans" cxnId="{77BF4E86-6F5E-46E8-9FC0-7EBF5208C0AC}">
      <dgm:prSet/>
      <dgm:spPr/>
      <dgm:t>
        <a:bodyPr/>
        <a:lstStyle/>
        <a:p>
          <a:endParaRPr lang="en-US"/>
        </a:p>
      </dgm:t>
    </dgm:pt>
    <dgm:pt modelId="{608C26DA-C40C-4221-A85E-F67708DBFAE8}" type="sibTrans" cxnId="{77BF4E86-6F5E-46E8-9FC0-7EBF5208C0AC}">
      <dgm:prSet/>
      <dgm:spPr/>
      <dgm:t>
        <a:bodyPr/>
        <a:lstStyle/>
        <a:p>
          <a:endParaRPr lang="en-US"/>
        </a:p>
      </dgm:t>
    </dgm:pt>
    <dgm:pt modelId="{F6A8DCAF-EE28-4227-9EE9-EBB8A8518974}">
      <dgm:prSet phldrT="[Text]"/>
      <dgm:spPr/>
      <dgm:t>
        <a:bodyPr/>
        <a:lstStyle/>
        <a:p>
          <a:r>
            <a:rPr lang="en-US" dirty="0"/>
            <a:t>For Energy Companies</a:t>
          </a:r>
        </a:p>
      </dgm:t>
    </dgm:pt>
    <dgm:pt modelId="{B3A8AD8E-F06D-4EED-8A1A-6F95908534CC}" type="parTrans" cxnId="{B859E823-1C2A-4FE3-92DF-55753F5F03A8}">
      <dgm:prSet/>
      <dgm:spPr/>
      <dgm:t>
        <a:bodyPr/>
        <a:lstStyle/>
        <a:p>
          <a:endParaRPr lang="en-US"/>
        </a:p>
      </dgm:t>
    </dgm:pt>
    <dgm:pt modelId="{539851E1-053B-4FD5-8FDA-78D9D12E7B66}" type="sibTrans" cxnId="{B859E823-1C2A-4FE3-92DF-55753F5F03A8}">
      <dgm:prSet/>
      <dgm:spPr/>
      <dgm:t>
        <a:bodyPr/>
        <a:lstStyle/>
        <a:p>
          <a:endParaRPr lang="en-US"/>
        </a:p>
      </dgm:t>
    </dgm:pt>
    <dgm:pt modelId="{6EF5D550-E021-4D7E-81B8-4009AEC40E55}">
      <dgm:prSet phldrT="[Text]"/>
      <dgm:spPr/>
      <dgm:t>
        <a:bodyPr/>
        <a:lstStyle/>
        <a:p>
          <a:r>
            <a:rPr lang="en-US" dirty="0"/>
            <a:t>reduction of fuel costs and unreasonable construction costs</a:t>
          </a:r>
        </a:p>
      </dgm:t>
    </dgm:pt>
    <dgm:pt modelId="{E5C981D0-FCD3-4627-B0A9-0D1AD4B97326}" type="parTrans" cxnId="{96AC1059-862B-4A2C-9D87-D334D8313DAD}">
      <dgm:prSet/>
      <dgm:spPr/>
      <dgm:t>
        <a:bodyPr/>
        <a:lstStyle/>
        <a:p>
          <a:endParaRPr lang="en-US"/>
        </a:p>
      </dgm:t>
    </dgm:pt>
    <dgm:pt modelId="{9B19C4FD-987D-4020-81C7-65CDE4636D7A}" type="sibTrans" cxnId="{96AC1059-862B-4A2C-9D87-D334D8313DAD}">
      <dgm:prSet/>
      <dgm:spPr/>
      <dgm:t>
        <a:bodyPr/>
        <a:lstStyle/>
        <a:p>
          <a:endParaRPr lang="en-US"/>
        </a:p>
      </dgm:t>
    </dgm:pt>
    <dgm:pt modelId="{DC135579-FE2B-4808-8F1D-2A1D361B6DE9}">
      <dgm:prSet phldrT="[Text]"/>
      <dgm:spPr/>
      <dgm:t>
        <a:bodyPr/>
        <a:lstStyle/>
        <a:p>
          <a:r>
            <a:rPr lang="en-US" dirty="0"/>
            <a:t>reduction in the cost of production</a:t>
          </a:r>
        </a:p>
      </dgm:t>
    </dgm:pt>
    <dgm:pt modelId="{C402D651-41C5-4F31-A22E-600483BB745F}" type="parTrans" cxnId="{669B99C3-767A-420F-AA22-33333376FEA3}">
      <dgm:prSet/>
      <dgm:spPr/>
      <dgm:t>
        <a:bodyPr/>
        <a:lstStyle/>
        <a:p>
          <a:endParaRPr lang="en-US"/>
        </a:p>
      </dgm:t>
    </dgm:pt>
    <dgm:pt modelId="{B3D0A5F6-EA21-4AFB-873A-21793C4EB9B3}" type="sibTrans" cxnId="{669B99C3-767A-420F-AA22-33333376FEA3}">
      <dgm:prSet/>
      <dgm:spPr/>
      <dgm:t>
        <a:bodyPr/>
        <a:lstStyle/>
        <a:p>
          <a:endParaRPr lang="en-US"/>
        </a:p>
      </dgm:t>
    </dgm:pt>
    <dgm:pt modelId="{E7FCDACA-8905-4D63-A7FE-590747B8C9A1}" type="pres">
      <dgm:prSet presAssocID="{B19004A5-9DBD-42D4-A703-91B13C934FF9}" presName="Name0" presStyleCnt="0">
        <dgm:presLayoutVars>
          <dgm:dir/>
          <dgm:animLvl val="lvl"/>
          <dgm:resizeHandles/>
        </dgm:presLayoutVars>
      </dgm:prSet>
      <dgm:spPr/>
    </dgm:pt>
    <dgm:pt modelId="{8C73F308-D686-42E1-A7A5-802F1E889097}" type="pres">
      <dgm:prSet presAssocID="{21E1D15F-25FD-4372-A153-437474059C6C}" presName="linNode" presStyleCnt="0"/>
      <dgm:spPr/>
    </dgm:pt>
    <dgm:pt modelId="{BD2300F5-39A6-474B-A79A-8109F253A077}" type="pres">
      <dgm:prSet presAssocID="{21E1D15F-25FD-4372-A153-437474059C6C}" presName="parentShp" presStyleLbl="node1" presStyleIdx="0" presStyleCnt="5">
        <dgm:presLayoutVars>
          <dgm:bulletEnabled val="1"/>
        </dgm:presLayoutVars>
      </dgm:prSet>
      <dgm:spPr/>
    </dgm:pt>
    <dgm:pt modelId="{A872DCF9-2ED8-4169-B562-C6CFE065B530}" type="pres">
      <dgm:prSet presAssocID="{21E1D15F-25FD-4372-A153-437474059C6C}" presName="childShp" presStyleLbl="bgAccFollowNode1" presStyleIdx="0" presStyleCnt="5">
        <dgm:presLayoutVars>
          <dgm:bulletEnabled val="1"/>
        </dgm:presLayoutVars>
      </dgm:prSet>
      <dgm:spPr/>
    </dgm:pt>
    <dgm:pt modelId="{7B83FF98-FF88-4727-B5BE-FC57825E7D36}" type="pres">
      <dgm:prSet presAssocID="{D706455A-CFF4-4AB3-9391-BF7716A8E185}" presName="spacing" presStyleCnt="0"/>
      <dgm:spPr/>
    </dgm:pt>
    <dgm:pt modelId="{718C5807-32D8-488E-BCA0-D3DFE3D7D33E}" type="pres">
      <dgm:prSet presAssocID="{B439F2DE-9AB1-4D1B-AFF7-295C1B2C4A7A}" presName="linNode" presStyleCnt="0"/>
      <dgm:spPr/>
    </dgm:pt>
    <dgm:pt modelId="{EF7E1667-4E0A-413D-9DF7-450AD3641C3F}" type="pres">
      <dgm:prSet presAssocID="{B439F2DE-9AB1-4D1B-AFF7-295C1B2C4A7A}" presName="parentShp" presStyleLbl="node1" presStyleIdx="1" presStyleCnt="5">
        <dgm:presLayoutVars>
          <dgm:bulletEnabled val="1"/>
        </dgm:presLayoutVars>
      </dgm:prSet>
      <dgm:spPr/>
    </dgm:pt>
    <dgm:pt modelId="{7D1C1655-CB87-4E29-939A-015440221C86}" type="pres">
      <dgm:prSet presAssocID="{B439F2DE-9AB1-4D1B-AFF7-295C1B2C4A7A}" presName="childShp" presStyleLbl="bgAccFollowNode1" presStyleIdx="1" presStyleCnt="5">
        <dgm:presLayoutVars>
          <dgm:bulletEnabled val="1"/>
        </dgm:presLayoutVars>
      </dgm:prSet>
      <dgm:spPr/>
    </dgm:pt>
    <dgm:pt modelId="{5970A09F-4F1A-427B-B655-650E6DFFBE72}" type="pres">
      <dgm:prSet presAssocID="{CC146DA1-82FD-4D1B-949C-F12A6C64E523}" presName="spacing" presStyleCnt="0"/>
      <dgm:spPr/>
    </dgm:pt>
    <dgm:pt modelId="{FFDEF8A2-752F-430F-BF8A-43D4C43A9DF9}" type="pres">
      <dgm:prSet presAssocID="{958E522F-5D2F-40AC-A597-D7CA72D9FA75}" presName="linNode" presStyleCnt="0"/>
      <dgm:spPr/>
    </dgm:pt>
    <dgm:pt modelId="{948AAF28-C741-4B2D-8522-60E9A4BB4495}" type="pres">
      <dgm:prSet presAssocID="{958E522F-5D2F-40AC-A597-D7CA72D9FA75}" presName="parentShp" presStyleLbl="node1" presStyleIdx="2" presStyleCnt="5">
        <dgm:presLayoutVars>
          <dgm:bulletEnabled val="1"/>
        </dgm:presLayoutVars>
      </dgm:prSet>
      <dgm:spPr/>
    </dgm:pt>
    <dgm:pt modelId="{67A3E976-D4E5-4960-85BB-23D15220830B}" type="pres">
      <dgm:prSet presAssocID="{958E522F-5D2F-40AC-A597-D7CA72D9FA75}" presName="childShp" presStyleLbl="bgAccFollowNode1" presStyleIdx="2" presStyleCnt="5">
        <dgm:presLayoutVars>
          <dgm:bulletEnabled val="1"/>
        </dgm:presLayoutVars>
      </dgm:prSet>
      <dgm:spPr/>
    </dgm:pt>
    <dgm:pt modelId="{297F15C2-5344-4C2C-BE55-454F3656D1A1}" type="pres">
      <dgm:prSet presAssocID="{40B8901A-A0FE-44BA-9EC2-865E9207B43D}" presName="spacing" presStyleCnt="0"/>
      <dgm:spPr/>
    </dgm:pt>
    <dgm:pt modelId="{89FE44AA-6530-4CFA-AD77-0DE620DC3D3A}" type="pres">
      <dgm:prSet presAssocID="{F6A8DCAF-EE28-4227-9EE9-EBB8A8518974}" presName="linNode" presStyleCnt="0"/>
      <dgm:spPr/>
    </dgm:pt>
    <dgm:pt modelId="{72A4B246-1DFF-4732-B345-B58C551E8360}" type="pres">
      <dgm:prSet presAssocID="{F6A8DCAF-EE28-4227-9EE9-EBB8A8518974}" presName="parentShp" presStyleLbl="node1" presStyleIdx="3" presStyleCnt="5">
        <dgm:presLayoutVars>
          <dgm:bulletEnabled val="1"/>
        </dgm:presLayoutVars>
      </dgm:prSet>
      <dgm:spPr/>
    </dgm:pt>
    <dgm:pt modelId="{AA8B2390-47AC-4433-A9A3-506F09B05819}" type="pres">
      <dgm:prSet presAssocID="{F6A8DCAF-EE28-4227-9EE9-EBB8A8518974}" presName="childShp" presStyleLbl="bgAccFollowNode1" presStyleIdx="3" presStyleCnt="5">
        <dgm:presLayoutVars>
          <dgm:bulletEnabled val="1"/>
        </dgm:presLayoutVars>
      </dgm:prSet>
      <dgm:spPr/>
    </dgm:pt>
    <dgm:pt modelId="{904609D8-D30D-4909-A6C2-9964B706369A}" type="pres">
      <dgm:prSet presAssocID="{539851E1-053B-4FD5-8FDA-78D9D12E7B66}" presName="spacing" presStyleCnt="0"/>
      <dgm:spPr/>
    </dgm:pt>
    <dgm:pt modelId="{A8E88375-469A-49BF-BCDC-20972F9EF77A}" type="pres">
      <dgm:prSet presAssocID="{4E06CD19-60CE-4758-A3AF-AE019BFFCAE3}" presName="linNode" presStyleCnt="0"/>
      <dgm:spPr/>
    </dgm:pt>
    <dgm:pt modelId="{4D19487C-3E20-4D4D-A710-79C1A671AF3C}" type="pres">
      <dgm:prSet presAssocID="{4E06CD19-60CE-4758-A3AF-AE019BFFCAE3}" presName="parentShp" presStyleLbl="node1" presStyleIdx="4" presStyleCnt="5">
        <dgm:presLayoutVars>
          <dgm:bulletEnabled val="1"/>
        </dgm:presLayoutVars>
      </dgm:prSet>
      <dgm:spPr/>
    </dgm:pt>
    <dgm:pt modelId="{FB3FF8B7-18EF-44CE-9032-4EEE1F1C02A0}" type="pres">
      <dgm:prSet presAssocID="{4E06CD19-60CE-4758-A3AF-AE019BFFCAE3}" presName="childShp" presStyleLbl="bgAccFollowNode1" presStyleIdx="4" presStyleCnt="5">
        <dgm:presLayoutVars>
          <dgm:bulletEnabled val="1"/>
        </dgm:presLayoutVars>
      </dgm:prSet>
      <dgm:spPr/>
    </dgm:pt>
  </dgm:ptLst>
  <dgm:cxnLst>
    <dgm:cxn modelId="{318B4808-7ACA-49DB-AA5A-BBF69DC1EE68}" type="presOf" srcId="{21E1D15F-25FD-4372-A153-437474059C6C}" destId="{BD2300F5-39A6-474B-A79A-8109F253A077}" srcOrd="0" destOrd="0" presId="urn:microsoft.com/office/officeart/2005/8/layout/vList6"/>
    <dgm:cxn modelId="{2C26460A-8FA3-4A7E-86E7-4EE9ED1F7EF5}" srcId="{B19004A5-9DBD-42D4-A703-91B13C934FF9}" destId="{B439F2DE-9AB1-4D1B-AFF7-295C1B2C4A7A}" srcOrd="1" destOrd="0" parTransId="{CDE0984F-3CC7-4DB5-9D22-A5AC695E16A8}" sibTransId="{CC146DA1-82FD-4D1B-949C-F12A6C64E523}"/>
    <dgm:cxn modelId="{A58FE616-02C1-43BE-B90F-74DDB515CA34}" type="presOf" srcId="{B19004A5-9DBD-42D4-A703-91B13C934FF9}" destId="{E7FCDACA-8905-4D63-A7FE-590747B8C9A1}" srcOrd="0" destOrd="0" presId="urn:microsoft.com/office/officeart/2005/8/layout/vList6"/>
    <dgm:cxn modelId="{E0FFEE20-8514-4A5F-9FB0-F596589B9E2D}" srcId="{B439F2DE-9AB1-4D1B-AFF7-295C1B2C4A7A}" destId="{51824754-A26B-4479-A012-800E887C16CF}" srcOrd="0" destOrd="0" parTransId="{5E324833-4C6D-40A9-B2E2-8F57FFE93675}" sibTransId="{347B915F-AB62-47BF-BFD6-F762CA22D33D}"/>
    <dgm:cxn modelId="{B859E823-1C2A-4FE3-92DF-55753F5F03A8}" srcId="{B19004A5-9DBD-42D4-A703-91B13C934FF9}" destId="{F6A8DCAF-EE28-4227-9EE9-EBB8A8518974}" srcOrd="3" destOrd="0" parTransId="{B3A8AD8E-F06D-4EED-8A1A-6F95908534CC}" sibTransId="{539851E1-053B-4FD5-8FDA-78D9D12E7B66}"/>
    <dgm:cxn modelId="{54C54F25-48FF-4C96-BAA2-9E0E1CB1EA0A}" srcId="{21E1D15F-25FD-4372-A153-437474059C6C}" destId="{3610A3F2-FAE5-46E8-9E64-DEE6EFA4A6C0}" srcOrd="0" destOrd="0" parTransId="{997468BC-43A6-45EB-8530-98B0E57E5DF2}" sibTransId="{8E5F50DF-96E5-4FBE-B58D-A9E44351B6CD}"/>
    <dgm:cxn modelId="{58230749-BB3A-4977-944D-753E2C07CDCB}" type="presOf" srcId="{4E06CD19-60CE-4758-A3AF-AE019BFFCAE3}" destId="{4D19487C-3E20-4D4D-A710-79C1A671AF3C}" srcOrd="0" destOrd="0" presId="urn:microsoft.com/office/officeart/2005/8/layout/vList6"/>
    <dgm:cxn modelId="{CF6C7451-C347-4F0E-8981-05CAA5DF1AAD}" srcId="{B19004A5-9DBD-42D4-A703-91B13C934FF9}" destId="{958E522F-5D2F-40AC-A597-D7CA72D9FA75}" srcOrd="2" destOrd="0" parTransId="{6A0F8FF9-514B-42C6-9EA7-D3C2016AF7F9}" sibTransId="{40B8901A-A0FE-44BA-9EC2-865E9207B43D}"/>
    <dgm:cxn modelId="{2C5AFE54-3A9B-4EE0-8C78-54747614C3F2}" srcId="{B19004A5-9DBD-42D4-A703-91B13C934FF9}" destId="{21E1D15F-25FD-4372-A153-437474059C6C}" srcOrd="0" destOrd="0" parTransId="{10F1942E-D77F-4959-956F-00F88F57B0C0}" sibTransId="{D706455A-CFF4-4AB3-9391-BF7716A8E185}"/>
    <dgm:cxn modelId="{96AC1059-862B-4A2C-9D87-D334D8313DAD}" srcId="{F6A8DCAF-EE28-4227-9EE9-EBB8A8518974}" destId="{6EF5D550-E021-4D7E-81B8-4009AEC40E55}" srcOrd="0" destOrd="0" parTransId="{E5C981D0-FCD3-4627-B0A9-0D1AD4B97326}" sibTransId="{9B19C4FD-987D-4020-81C7-65CDE4636D7A}"/>
    <dgm:cxn modelId="{EC0B0282-E220-41CA-BE8C-D25EF1027E7E}" type="presOf" srcId="{B439F2DE-9AB1-4D1B-AFF7-295C1B2C4A7A}" destId="{EF7E1667-4E0A-413D-9DF7-450AD3641C3F}" srcOrd="0" destOrd="0" presId="urn:microsoft.com/office/officeart/2005/8/layout/vList6"/>
    <dgm:cxn modelId="{77BF4E86-6F5E-46E8-9FC0-7EBF5208C0AC}" srcId="{B19004A5-9DBD-42D4-A703-91B13C934FF9}" destId="{4E06CD19-60CE-4758-A3AF-AE019BFFCAE3}" srcOrd="4" destOrd="0" parTransId="{D8D159EA-0B8F-4388-B883-E8366B7D4A3A}" sibTransId="{608C26DA-C40C-4221-A85E-F67708DBFAE8}"/>
    <dgm:cxn modelId="{ED594596-9FEC-4FDD-AECB-6C4A75ABA9C5}" type="presOf" srcId="{DC135579-FE2B-4808-8F1D-2A1D361B6DE9}" destId="{FB3FF8B7-18EF-44CE-9032-4EEE1F1C02A0}" srcOrd="0" destOrd="0" presId="urn:microsoft.com/office/officeart/2005/8/layout/vList6"/>
    <dgm:cxn modelId="{9922B497-3501-4F06-A3BE-0B45F3F82BF3}" srcId="{958E522F-5D2F-40AC-A597-D7CA72D9FA75}" destId="{68335C56-E006-48E3-9044-F961A2766239}" srcOrd="0" destOrd="0" parTransId="{962FCA6C-75D5-4FAB-AFCE-2C3D206DDF76}" sibTransId="{6BC2D9A8-5182-46F6-946E-D1D29B678AB8}"/>
    <dgm:cxn modelId="{543371B4-57E3-4946-875D-3C8F0F482E7B}" type="presOf" srcId="{F6A8DCAF-EE28-4227-9EE9-EBB8A8518974}" destId="{72A4B246-1DFF-4732-B345-B58C551E8360}" srcOrd="0" destOrd="0" presId="urn:microsoft.com/office/officeart/2005/8/layout/vList6"/>
    <dgm:cxn modelId="{12E7D5B5-73A9-4FE4-9B79-A815C9033528}" type="presOf" srcId="{958E522F-5D2F-40AC-A597-D7CA72D9FA75}" destId="{948AAF28-C741-4B2D-8522-60E9A4BB4495}" srcOrd="0" destOrd="0" presId="urn:microsoft.com/office/officeart/2005/8/layout/vList6"/>
    <dgm:cxn modelId="{3BD58FB8-9CB4-455C-80F8-AFC2602B5136}" type="presOf" srcId="{3610A3F2-FAE5-46E8-9E64-DEE6EFA4A6C0}" destId="{A872DCF9-2ED8-4169-B562-C6CFE065B530}" srcOrd="0" destOrd="0" presId="urn:microsoft.com/office/officeart/2005/8/layout/vList6"/>
    <dgm:cxn modelId="{669B99C3-767A-420F-AA22-33333376FEA3}" srcId="{4E06CD19-60CE-4758-A3AF-AE019BFFCAE3}" destId="{DC135579-FE2B-4808-8F1D-2A1D361B6DE9}" srcOrd="0" destOrd="0" parTransId="{C402D651-41C5-4F31-A22E-600483BB745F}" sibTransId="{B3D0A5F6-EA21-4AFB-873A-21793C4EB9B3}"/>
    <dgm:cxn modelId="{14BB29D5-EAC9-442A-96D8-B9DDD8095036}" type="presOf" srcId="{68335C56-E006-48E3-9044-F961A2766239}" destId="{67A3E976-D4E5-4960-85BB-23D15220830B}" srcOrd="0" destOrd="0" presId="urn:microsoft.com/office/officeart/2005/8/layout/vList6"/>
    <dgm:cxn modelId="{FDCF51EF-CB51-4EA7-AEEF-5E041940F1F9}" type="presOf" srcId="{6EF5D550-E021-4D7E-81B8-4009AEC40E55}" destId="{AA8B2390-47AC-4433-A9A3-506F09B05819}" srcOrd="0" destOrd="0" presId="urn:microsoft.com/office/officeart/2005/8/layout/vList6"/>
    <dgm:cxn modelId="{14B1DCFC-5BA6-4C6B-B6C5-1B02FE9E8885}" type="presOf" srcId="{51824754-A26B-4479-A012-800E887C16CF}" destId="{7D1C1655-CB87-4E29-939A-015440221C86}" srcOrd="0" destOrd="0" presId="urn:microsoft.com/office/officeart/2005/8/layout/vList6"/>
    <dgm:cxn modelId="{1D84C3AF-918A-46D9-820A-EDAE91BBB75D}" type="presParOf" srcId="{E7FCDACA-8905-4D63-A7FE-590747B8C9A1}" destId="{8C73F308-D686-42E1-A7A5-802F1E889097}" srcOrd="0" destOrd="0" presId="urn:microsoft.com/office/officeart/2005/8/layout/vList6"/>
    <dgm:cxn modelId="{77C4E0D4-2DE4-4790-B61A-137D2CEA9A3D}" type="presParOf" srcId="{8C73F308-D686-42E1-A7A5-802F1E889097}" destId="{BD2300F5-39A6-474B-A79A-8109F253A077}" srcOrd="0" destOrd="0" presId="urn:microsoft.com/office/officeart/2005/8/layout/vList6"/>
    <dgm:cxn modelId="{EA43A199-FE18-428B-9EB1-32BA66C2061A}" type="presParOf" srcId="{8C73F308-D686-42E1-A7A5-802F1E889097}" destId="{A872DCF9-2ED8-4169-B562-C6CFE065B530}" srcOrd="1" destOrd="0" presId="urn:microsoft.com/office/officeart/2005/8/layout/vList6"/>
    <dgm:cxn modelId="{6583DFFC-7F67-412C-95A5-C7675CA350B3}" type="presParOf" srcId="{E7FCDACA-8905-4D63-A7FE-590747B8C9A1}" destId="{7B83FF98-FF88-4727-B5BE-FC57825E7D36}" srcOrd="1" destOrd="0" presId="urn:microsoft.com/office/officeart/2005/8/layout/vList6"/>
    <dgm:cxn modelId="{B56915ED-5FA7-4BC2-BD5B-D1292661374E}" type="presParOf" srcId="{E7FCDACA-8905-4D63-A7FE-590747B8C9A1}" destId="{718C5807-32D8-488E-BCA0-D3DFE3D7D33E}" srcOrd="2" destOrd="0" presId="urn:microsoft.com/office/officeart/2005/8/layout/vList6"/>
    <dgm:cxn modelId="{8B38E0D0-A341-4521-9CB6-4D108BC9DB95}" type="presParOf" srcId="{718C5807-32D8-488E-BCA0-D3DFE3D7D33E}" destId="{EF7E1667-4E0A-413D-9DF7-450AD3641C3F}" srcOrd="0" destOrd="0" presId="urn:microsoft.com/office/officeart/2005/8/layout/vList6"/>
    <dgm:cxn modelId="{C4626405-2F21-46DD-AE65-5F1B0A653021}" type="presParOf" srcId="{718C5807-32D8-488E-BCA0-D3DFE3D7D33E}" destId="{7D1C1655-CB87-4E29-939A-015440221C86}" srcOrd="1" destOrd="0" presId="urn:microsoft.com/office/officeart/2005/8/layout/vList6"/>
    <dgm:cxn modelId="{B1DB1D66-13D6-415E-B2F1-676F88B07A60}" type="presParOf" srcId="{E7FCDACA-8905-4D63-A7FE-590747B8C9A1}" destId="{5970A09F-4F1A-427B-B655-650E6DFFBE72}" srcOrd="3" destOrd="0" presId="urn:microsoft.com/office/officeart/2005/8/layout/vList6"/>
    <dgm:cxn modelId="{72F2BBA8-1606-4C0E-A62D-0FEF85EED7EE}" type="presParOf" srcId="{E7FCDACA-8905-4D63-A7FE-590747B8C9A1}" destId="{FFDEF8A2-752F-430F-BF8A-43D4C43A9DF9}" srcOrd="4" destOrd="0" presId="urn:microsoft.com/office/officeart/2005/8/layout/vList6"/>
    <dgm:cxn modelId="{D290B1F7-7F33-40D2-9314-CC77F2D5B6BF}" type="presParOf" srcId="{FFDEF8A2-752F-430F-BF8A-43D4C43A9DF9}" destId="{948AAF28-C741-4B2D-8522-60E9A4BB4495}" srcOrd="0" destOrd="0" presId="urn:microsoft.com/office/officeart/2005/8/layout/vList6"/>
    <dgm:cxn modelId="{0FCB8BF1-FF54-4E51-A61B-6350BB2D8E9B}" type="presParOf" srcId="{FFDEF8A2-752F-430F-BF8A-43D4C43A9DF9}" destId="{67A3E976-D4E5-4960-85BB-23D15220830B}" srcOrd="1" destOrd="0" presId="urn:microsoft.com/office/officeart/2005/8/layout/vList6"/>
    <dgm:cxn modelId="{52978D42-0D13-42CE-8865-502882D4CA72}" type="presParOf" srcId="{E7FCDACA-8905-4D63-A7FE-590747B8C9A1}" destId="{297F15C2-5344-4C2C-BE55-454F3656D1A1}" srcOrd="5" destOrd="0" presId="urn:microsoft.com/office/officeart/2005/8/layout/vList6"/>
    <dgm:cxn modelId="{CBDC8C21-06AF-45BA-8F04-2C89F966A01A}" type="presParOf" srcId="{E7FCDACA-8905-4D63-A7FE-590747B8C9A1}" destId="{89FE44AA-6530-4CFA-AD77-0DE620DC3D3A}" srcOrd="6" destOrd="0" presId="urn:microsoft.com/office/officeart/2005/8/layout/vList6"/>
    <dgm:cxn modelId="{A6F43BE4-121C-47EA-AE23-41056EE012D5}" type="presParOf" srcId="{89FE44AA-6530-4CFA-AD77-0DE620DC3D3A}" destId="{72A4B246-1DFF-4732-B345-B58C551E8360}" srcOrd="0" destOrd="0" presId="urn:microsoft.com/office/officeart/2005/8/layout/vList6"/>
    <dgm:cxn modelId="{9F208FAC-4143-4E1E-983C-79F93280EBA5}" type="presParOf" srcId="{89FE44AA-6530-4CFA-AD77-0DE620DC3D3A}" destId="{AA8B2390-47AC-4433-A9A3-506F09B05819}" srcOrd="1" destOrd="0" presId="urn:microsoft.com/office/officeart/2005/8/layout/vList6"/>
    <dgm:cxn modelId="{77EEF30C-22B4-4926-B778-ADCB771F87F3}" type="presParOf" srcId="{E7FCDACA-8905-4D63-A7FE-590747B8C9A1}" destId="{904609D8-D30D-4909-A6C2-9964B706369A}" srcOrd="7" destOrd="0" presId="urn:microsoft.com/office/officeart/2005/8/layout/vList6"/>
    <dgm:cxn modelId="{6494E760-81DF-412D-A91C-0D2CEA5FB784}" type="presParOf" srcId="{E7FCDACA-8905-4D63-A7FE-590747B8C9A1}" destId="{A8E88375-469A-49BF-BCDC-20972F9EF77A}" srcOrd="8" destOrd="0" presId="urn:microsoft.com/office/officeart/2005/8/layout/vList6"/>
    <dgm:cxn modelId="{4828EA61-D2C4-4E98-9896-5E601236102B}" type="presParOf" srcId="{A8E88375-469A-49BF-BCDC-20972F9EF77A}" destId="{4D19487C-3E20-4D4D-A710-79C1A671AF3C}" srcOrd="0" destOrd="0" presId="urn:microsoft.com/office/officeart/2005/8/layout/vList6"/>
    <dgm:cxn modelId="{C914DE01-05C0-4952-9563-ABCDFAC24741}" type="presParOf" srcId="{A8E88375-469A-49BF-BCDC-20972F9EF77A}" destId="{FB3FF8B7-18EF-44CE-9032-4EEE1F1C02A0}"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18775-FF2D-4B58-9433-CE76CFDA6C6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F0302C3-2B89-49F9-9E12-8A0D00C99959}">
      <dgm:prSet phldrT="[Text]"/>
      <dgm:spPr/>
      <dgm:t>
        <a:bodyPr/>
        <a:lstStyle/>
        <a:p>
          <a:r>
            <a:rPr lang="en-US" b="1" dirty="0">
              <a:effectLst/>
            </a:rPr>
            <a:t>Energy security</a:t>
          </a:r>
          <a:endParaRPr lang="en-US" dirty="0"/>
        </a:p>
      </dgm:t>
    </dgm:pt>
    <dgm:pt modelId="{B32DD3AA-8EFD-4BED-A283-F24ED436ECAF}" type="parTrans" cxnId="{EA791705-BAA6-4159-9B53-036B09A790E7}">
      <dgm:prSet/>
      <dgm:spPr/>
      <dgm:t>
        <a:bodyPr/>
        <a:lstStyle/>
        <a:p>
          <a:endParaRPr lang="en-US"/>
        </a:p>
      </dgm:t>
    </dgm:pt>
    <dgm:pt modelId="{A47D9554-2631-496B-86CF-B6EBD0B3D085}" type="sibTrans" cxnId="{EA791705-BAA6-4159-9B53-036B09A790E7}">
      <dgm:prSet/>
      <dgm:spPr/>
      <dgm:t>
        <a:bodyPr/>
        <a:lstStyle/>
        <a:p>
          <a:endParaRPr lang="en-US"/>
        </a:p>
      </dgm:t>
    </dgm:pt>
    <dgm:pt modelId="{5E6F3CC2-6EF6-482F-B94B-4D0C1C9618C7}">
      <dgm:prSet phldrT="[Text]"/>
      <dgm:spPr/>
      <dgm:t>
        <a:bodyPr/>
        <a:lstStyle/>
        <a:p>
          <a:r>
            <a:rPr lang="en-US" b="1" dirty="0">
              <a:solidFill>
                <a:schemeClr val="bg1"/>
              </a:solidFill>
              <a:effectLst/>
            </a:rPr>
            <a:t>Economic development and
competitiveness</a:t>
          </a:r>
          <a:endParaRPr lang="en-US" dirty="0">
            <a:solidFill>
              <a:schemeClr val="bg1"/>
            </a:solidFill>
          </a:endParaRPr>
        </a:p>
      </dgm:t>
    </dgm:pt>
    <dgm:pt modelId="{E9C5103A-7725-4771-BC51-FEFDD857CD6D}" type="parTrans" cxnId="{F558F369-E338-4922-932E-BDE289F2BFCD}">
      <dgm:prSet/>
      <dgm:spPr/>
      <dgm:t>
        <a:bodyPr/>
        <a:lstStyle/>
        <a:p>
          <a:endParaRPr lang="en-US"/>
        </a:p>
      </dgm:t>
    </dgm:pt>
    <dgm:pt modelId="{057F9559-753E-440E-97AA-DC4D8F6D6069}" type="sibTrans" cxnId="{F558F369-E338-4922-932E-BDE289F2BFCD}">
      <dgm:prSet/>
      <dgm:spPr/>
      <dgm:t>
        <a:bodyPr/>
        <a:lstStyle/>
        <a:p>
          <a:endParaRPr lang="en-US"/>
        </a:p>
      </dgm:t>
    </dgm:pt>
    <dgm:pt modelId="{1DB7A07D-0B11-4203-879A-168BA722B878}">
      <dgm:prSet phldrT="[Text]"/>
      <dgm:spPr/>
      <dgm:t>
        <a:bodyPr/>
        <a:lstStyle/>
        <a:p>
          <a:r>
            <a:rPr lang="en-US" b="1" dirty="0">
              <a:effectLst/>
            </a:rPr>
            <a:t>Changing of the climate</a:t>
          </a:r>
          <a:endParaRPr lang="en-US" dirty="0"/>
        </a:p>
      </dgm:t>
    </dgm:pt>
    <dgm:pt modelId="{A0236C45-1B4E-4DEE-93D1-240EE5D2A90D}" type="parTrans" cxnId="{D6F4D33F-755E-4CE5-9CFB-A95D16FCEEEC}">
      <dgm:prSet/>
      <dgm:spPr/>
      <dgm:t>
        <a:bodyPr/>
        <a:lstStyle/>
        <a:p>
          <a:endParaRPr lang="en-US"/>
        </a:p>
      </dgm:t>
    </dgm:pt>
    <dgm:pt modelId="{5FDBD56C-2152-427D-B203-2F90345CC888}" type="sibTrans" cxnId="{D6F4D33F-755E-4CE5-9CFB-A95D16FCEEEC}">
      <dgm:prSet/>
      <dgm:spPr/>
      <dgm:t>
        <a:bodyPr/>
        <a:lstStyle/>
        <a:p>
          <a:endParaRPr lang="en-US"/>
        </a:p>
      </dgm:t>
    </dgm:pt>
    <dgm:pt modelId="{065C87F7-1CFA-4F91-A1B2-060702D232AE}">
      <dgm:prSet phldrT="[Text]"/>
      <dgm:spPr/>
      <dgm:t>
        <a:bodyPr/>
        <a:lstStyle/>
        <a:p>
          <a:r>
            <a:rPr lang="en-US" b="1" dirty="0">
              <a:effectLst/>
            </a:rPr>
            <a:t>Public health</a:t>
          </a:r>
          <a:endParaRPr lang="en-US" dirty="0"/>
        </a:p>
      </dgm:t>
    </dgm:pt>
    <dgm:pt modelId="{D6042302-9926-46B0-9E6D-FFCFAB8A53C5}" type="parTrans" cxnId="{48F01A88-5E29-4BA4-B3A4-8CEE4ADED315}">
      <dgm:prSet/>
      <dgm:spPr/>
      <dgm:t>
        <a:bodyPr/>
        <a:lstStyle/>
        <a:p>
          <a:endParaRPr lang="en-US"/>
        </a:p>
      </dgm:t>
    </dgm:pt>
    <dgm:pt modelId="{A8FF1770-D51D-40F0-8554-7DF38A10E972}" type="sibTrans" cxnId="{48F01A88-5E29-4BA4-B3A4-8CEE4ADED315}">
      <dgm:prSet/>
      <dgm:spPr/>
      <dgm:t>
        <a:bodyPr/>
        <a:lstStyle/>
        <a:p>
          <a:endParaRPr lang="en-US"/>
        </a:p>
      </dgm:t>
    </dgm:pt>
    <dgm:pt modelId="{15D8F5C4-D90D-4BCD-A3ED-E861B702A23B}" type="pres">
      <dgm:prSet presAssocID="{01118775-FF2D-4B58-9433-CE76CFDA6C6B}" presName="Name0" presStyleCnt="0">
        <dgm:presLayoutVars>
          <dgm:chMax val="7"/>
          <dgm:chPref val="7"/>
          <dgm:dir/>
        </dgm:presLayoutVars>
      </dgm:prSet>
      <dgm:spPr/>
    </dgm:pt>
    <dgm:pt modelId="{52829481-3639-4DA8-9913-BADD76801CBF}" type="pres">
      <dgm:prSet presAssocID="{01118775-FF2D-4B58-9433-CE76CFDA6C6B}" presName="Name1" presStyleCnt="0"/>
      <dgm:spPr/>
    </dgm:pt>
    <dgm:pt modelId="{2C590E4A-E6BA-4AB6-B0C1-BC1860D1D8CB}" type="pres">
      <dgm:prSet presAssocID="{01118775-FF2D-4B58-9433-CE76CFDA6C6B}" presName="cycle" presStyleCnt="0"/>
      <dgm:spPr/>
    </dgm:pt>
    <dgm:pt modelId="{1F91B36C-787C-42AB-BE1E-462FDDE0376C}" type="pres">
      <dgm:prSet presAssocID="{01118775-FF2D-4B58-9433-CE76CFDA6C6B}" presName="srcNode" presStyleLbl="node1" presStyleIdx="0" presStyleCnt="4"/>
      <dgm:spPr/>
    </dgm:pt>
    <dgm:pt modelId="{033B2117-1760-4B84-A9A1-D020ACA2BF5B}" type="pres">
      <dgm:prSet presAssocID="{01118775-FF2D-4B58-9433-CE76CFDA6C6B}" presName="conn" presStyleLbl="parChTrans1D2" presStyleIdx="0" presStyleCnt="1"/>
      <dgm:spPr/>
    </dgm:pt>
    <dgm:pt modelId="{ED924E6D-AB8F-4B17-9F9C-768A88F5F955}" type="pres">
      <dgm:prSet presAssocID="{01118775-FF2D-4B58-9433-CE76CFDA6C6B}" presName="extraNode" presStyleLbl="node1" presStyleIdx="0" presStyleCnt="4"/>
      <dgm:spPr/>
    </dgm:pt>
    <dgm:pt modelId="{5F92A7C2-EDB9-432E-989E-F019E04027CD}" type="pres">
      <dgm:prSet presAssocID="{01118775-FF2D-4B58-9433-CE76CFDA6C6B}" presName="dstNode" presStyleLbl="node1" presStyleIdx="0" presStyleCnt="4"/>
      <dgm:spPr/>
    </dgm:pt>
    <dgm:pt modelId="{6C5FF7B1-A7D3-4D14-8DBE-A952B67595D0}" type="pres">
      <dgm:prSet presAssocID="{5F0302C3-2B89-49F9-9E12-8A0D00C99959}" presName="text_1" presStyleLbl="node1" presStyleIdx="0" presStyleCnt="4">
        <dgm:presLayoutVars>
          <dgm:bulletEnabled val="1"/>
        </dgm:presLayoutVars>
      </dgm:prSet>
      <dgm:spPr/>
    </dgm:pt>
    <dgm:pt modelId="{A06305BF-D92F-4427-8AD5-BE2B448FEFBF}" type="pres">
      <dgm:prSet presAssocID="{5F0302C3-2B89-49F9-9E12-8A0D00C99959}" presName="accent_1" presStyleCnt="0"/>
      <dgm:spPr/>
    </dgm:pt>
    <dgm:pt modelId="{B8E45A33-8727-43DC-84D1-D03A52FFB6C3}" type="pres">
      <dgm:prSet presAssocID="{5F0302C3-2B89-49F9-9E12-8A0D00C99959}" presName="accentRepeatNode" presStyleLbl="solidFgAcc1" presStyleIdx="0" presStyleCnt="4"/>
      <dgm:spPr/>
    </dgm:pt>
    <dgm:pt modelId="{00A4A5B5-D9CD-48B5-8146-6CC9E97D1FEE}" type="pres">
      <dgm:prSet presAssocID="{5E6F3CC2-6EF6-482F-B94B-4D0C1C9618C7}" presName="text_2" presStyleLbl="node1" presStyleIdx="1" presStyleCnt="4">
        <dgm:presLayoutVars>
          <dgm:bulletEnabled val="1"/>
        </dgm:presLayoutVars>
      </dgm:prSet>
      <dgm:spPr/>
    </dgm:pt>
    <dgm:pt modelId="{9D85C9FF-6CCE-47F8-A0D4-B04F0E61572F}" type="pres">
      <dgm:prSet presAssocID="{5E6F3CC2-6EF6-482F-B94B-4D0C1C9618C7}" presName="accent_2" presStyleCnt="0"/>
      <dgm:spPr/>
    </dgm:pt>
    <dgm:pt modelId="{ADA0ED04-D30A-4C65-B220-77C92F264D7B}" type="pres">
      <dgm:prSet presAssocID="{5E6F3CC2-6EF6-482F-B94B-4D0C1C9618C7}" presName="accentRepeatNode" presStyleLbl="solidFgAcc1" presStyleIdx="1" presStyleCnt="4"/>
      <dgm:spPr/>
    </dgm:pt>
    <dgm:pt modelId="{E5DEA0D6-7A66-475E-989E-B4D5C33EA347}" type="pres">
      <dgm:prSet presAssocID="{1DB7A07D-0B11-4203-879A-168BA722B878}" presName="text_3" presStyleLbl="node1" presStyleIdx="2" presStyleCnt="4">
        <dgm:presLayoutVars>
          <dgm:bulletEnabled val="1"/>
        </dgm:presLayoutVars>
      </dgm:prSet>
      <dgm:spPr/>
    </dgm:pt>
    <dgm:pt modelId="{F7DDFEEF-05E7-447B-AB15-D153CEC70398}" type="pres">
      <dgm:prSet presAssocID="{1DB7A07D-0B11-4203-879A-168BA722B878}" presName="accent_3" presStyleCnt="0"/>
      <dgm:spPr/>
    </dgm:pt>
    <dgm:pt modelId="{0631844F-7E6E-4722-A88D-E3F2EADF257A}" type="pres">
      <dgm:prSet presAssocID="{1DB7A07D-0B11-4203-879A-168BA722B878}" presName="accentRepeatNode" presStyleLbl="solidFgAcc1" presStyleIdx="2" presStyleCnt="4"/>
      <dgm:spPr/>
    </dgm:pt>
    <dgm:pt modelId="{3949E003-37DB-42FD-A68A-85C05E7B4660}" type="pres">
      <dgm:prSet presAssocID="{065C87F7-1CFA-4F91-A1B2-060702D232AE}" presName="text_4" presStyleLbl="node1" presStyleIdx="3" presStyleCnt="4">
        <dgm:presLayoutVars>
          <dgm:bulletEnabled val="1"/>
        </dgm:presLayoutVars>
      </dgm:prSet>
      <dgm:spPr/>
    </dgm:pt>
    <dgm:pt modelId="{1D65C733-C664-4710-9574-368472D7E875}" type="pres">
      <dgm:prSet presAssocID="{065C87F7-1CFA-4F91-A1B2-060702D232AE}" presName="accent_4" presStyleCnt="0"/>
      <dgm:spPr/>
    </dgm:pt>
    <dgm:pt modelId="{E62ABF5C-3202-47E7-B8A9-207FFF7BC300}" type="pres">
      <dgm:prSet presAssocID="{065C87F7-1CFA-4F91-A1B2-060702D232AE}" presName="accentRepeatNode" presStyleLbl="solidFgAcc1" presStyleIdx="3" presStyleCnt="4"/>
      <dgm:spPr/>
    </dgm:pt>
  </dgm:ptLst>
  <dgm:cxnLst>
    <dgm:cxn modelId="{EA791705-BAA6-4159-9B53-036B09A790E7}" srcId="{01118775-FF2D-4B58-9433-CE76CFDA6C6B}" destId="{5F0302C3-2B89-49F9-9E12-8A0D00C99959}" srcOrd="0" destOrd="0" parTransId="{B32DD3AA-8EFD-4BED-A283-F24ED436ECAF}" sibTransId="{A47D9554-2631-496B-86CF-B6EBD0B3D085}"/>
    <dgm:cxn modelId="{D78DEE1D-D34A-47E6-9F09-E8A3A654B8B7}" type="presOf" srcId="{5E6F3CC2-6EF6-482F-B94B-4D0C1C9618C7}" destId="{00A4A5B5-D9CD-48B5-8146-6CC9E97D1FEE}" srcOrd="0" destOrd="0" presId="urn:microsoft.com/office/officeart/2008/layout/VerticalCurvedList"/>
    <dgm:cxn modelId="{D6F4D33F-755E-4CE5-9CFB-A95D16FCEEEC}" srcId="{01118775-FF2D-4B58-9433-CE76CFDA6C6B}" destId="{1DB7A07D-0B11-4203-879A-168BA722B878}" srcOrd="2" destOrd="0" parTransId="{A0236C45-1B4E-4DEE-93D1-240EE5D2A90D}" sibTransId="{5FDBD56C-2152-427D-B203-2F90345CC888}"/>
    <dgm:cxn modelId="{6AC3B25E-8658-441B-86B5-AED37E30F0AA}" type="presOf" srcId="{5F0302C3-2B89-49F9-9E12-8A0D00C99959}" destId="{6C5FF7B1-A7D3-4D14-8DBE-A952B67595D0}" srcOrd="0" destOrd="0" presId="urn:microsoft.com/office/officeart/2008/layout/VerticalCurvedList"/>
    <dgm:cxn modelId="{F558F369-E338-4922-932E-BDE289F2BFCD}" srcId="{01118775-FF2D-4B58-9433-CE76CFDA6C6B}" destId="{5E6F3CC2-6EF6-482F-B94B-4D0C1C9618C7}" srcOrd="1" destOrd="0" parTransId="{E9C5103A-7725-4771-BC51-FEFDD857CD6D}" sibTransId="{057F9559-753E-440E-97AA-DC4D8F6D6069}"/>
    <dgm:cxn modelId="{9EEF9470-F061-48FA-A213-2C0034670A1E}" type="presOf" srcId="{065C87F7-1CFA-4F91-A1B2-060702D232AE}" destId="{3949E003-37DB-42FD-A68A-85C05E7B4660}" srcOrd="0" destOrd="0" presId="urn:microsoft.com/office/officeart/2008/layout/VerticalCurvedList"/>
    <dgm:cxn modelId="{5579EA51-A0E6-41A1-808E-4ED12DA87D2D}" type="presOf" srcId="{01118775-FF2D-4B58-9433-CE76CFDA6C6B}" destId="{15D8F5C4-D90D-4BCD-A3ED-E861B702A23B}" srcOrd="0" destOrd="0" presId="urn:microsoft.com/office/officeart/2008/layout/VerticalCurvedList"/>
    <dgm:cxn modelId="{8C8D8F57-4EEE-452A-A8F5-3F58CCAC7217}" type="presOf" srcId="{1DB7A07D-0B11-4203-879A-168BA722B878}" destId="{E5DEA0D6-7A66-475E-989E-B4D5C33EA347}" srcOrd="0" destOrd="0" presId="urn:microsoft.com/office/officeart/2008/layout/VerticalCurvedList"/>
    <dgm:cxn modelId="{48F01A88-5E29-4BA4-B3A4-8CEE4ADED315}" srcId="{01118775-FF2D-4B58-9433-CE76CFDA6C6B}" destId="{065C87F7-1CFA-4F91-A1B2-060702D232AE}" srcOrd="3" destOrd="0" parTransId="{D6042302-9926-46B0-9E6D-FFCFAB8A53C5}" sibTransId="{A8FF1770-D51D-40F0-8554-7DF38A10E972}"/>
    <dgm:cxn modelId="{643FE9F4-D5E8-4E86-BBF9-F06DAB40E70D}" type="presOf" srcId="{A47D9554-2631-496B-86CF-B6EBD0B3D085}" destId="{033B2117-1760-4B84-A9A1-D020ACA2BF5B}" srcOrd="0" destOrd="0" presId="urn:microsoft.com/office/officeart/2008/layout/VerticalCurvedList"/>
    <dgm:cxn modelId="{371AF35E-3AD7-4E1D-8C1C-AAD8C875EF4B}" type="presParOf" srcId="{15D8F5C4-D90D-4BCD-A3ED-E861B702A23B}" destId="{52829481-3639-4DA8-9913-BADD76801CBF}" srcOrd="0" destOrd="0" presId="urn:microsoft.com/office/officeart/2008/layout/VerticalCurvedList"/>
    <dgm:cxn modelId="{1F93335D-ED58-42F0-A1B0-6AA70B9BDA0C}" type="presParOf" srcId="{52829481-3639-4DA8-9913-BADD76801CBF}" destId="{2C590E4A-E6BA-4AB6-B0C1-BC1860D1D8CB}" srcOrd="0" destOrd="0" presId="urn:microsoft.com/office/officeart/2008/layout/VerticalCurvedList"/>
    <dgm:cxn modelId="{5035A48F-0E02-4A84-A856-70E1FB37DA9E}" type="presParOf" srcId="{2C590E4A-E6BA-4AB6-B0C1-BC1860D1D8CB}" destId="{1F91B36C-787C-42AB-BE1E-462FDDE0376C}" srcOrd="0" destOrd="0" presId="urn:microsoft.com/office/officeart/2008/layout/VerticalCurvedList"/>
    <dgm:cxn modelId="{BEF439EF-57A9-4386-91B0-BBD05A9355AD}" type="presParOf" srcId="{2C590E4A-E6BA-4AB6-B0C1-BC1860D1D8CB}" destId="{033B2117-1760-4B84-A9A1-D020ACA2BF5B}" srcOrd="1" destOrd="0" presId="urn:microsoft.com/office/officeart/2008/layout/VerticalCurvedList"/>
    <dgm:cxn modelId="{B23396B8-560D-4AF2-83EA-D5319CC1DAD0}" type="presParOf" srcId="{2C590E4A-E6BA-4AB6-B0C1-BC1860D1D8CB}" destId="{ED924E6D-AB8F-4B17-9F9C-768A88F5F955}" srcOrd="2" destOrd="0" presId="urn:microsoft.com/office/officeart/2008/layout/VerticalCurvedList"/>
    <dgm:cxn modelId="{5FF3028E-326B-416F-A664-549231F9378B}" type="presParOf" srcId="{2C590E4A-E6BA-4AB6-B0C1-BC1860D1D8CB}" destId="{5F92A7C2-EDB9-432E-989E-F019E04027CD}" srcOrd="3" destOrd="0" presId="urn:microsoft.com/office/officeart/2008/layout/VerticalCurvedList"/>
    <dgm:cxn modelId="{3BB1A735-95F3-48C1-B950-05582483F11D}" type="presParOf" srcId="{52829481-3639-4DA8-9913-BADD76801CBF}" destId="{6C5FF7B1-A7D3-4D14-8DBE-A952B67595D0}" srcOrd="1" destOrd="0" presId="urn:microsoft.com/office/officeart/2008/layout/VerticalCurvedList"/>
    <dgm:cxn modelId="{0FA03F52-8619-41AB-B72C-FAC06BAFECC0}" type="presParOf" srcId="{52829481-3639-4DA8-9913-BADD76801CBF}" destId="{A06305BF-D92F-4427-8AD5-BE2B448FEFBF}" srcOrd="2" destOrd="0" presId="urn:microsoft.com/office/officeart/2008/layout/VerticalCurvedList"/>
    <dgm:cxn modelId="{DEE13D17-42D0-4960-B437-72E022003B37}" type="presParOf" srcId="{A06305BF-D92F-4427-8AD5-BE2B448FEFBF}" destId="{B8E45A33-8727-43DC-84D1-D03A52FFB6C3}" srcOrd="0" destOrd="0" presId="urn:microsoft.com/office/officeart/2008/layout/VerticalCurvedList"/>
    <dgm:cxn modelId="{C3C7BAF1-A146-439F-A740-4965FA877D14}" type="presParOf" srcId="{52829481-3639-4DA8-9913-BADD76801CBF}" destId="{00A4A5B5-D9CD-48B5-8146-6CC9E97D1FEE}" srcOrd="3" destOrd="0" presId="urn:microsoft.com/office/officeart/2008/layout/VerticalCurvedList"/>
    <dgm:cxn modelId="{BC93F756-E44A-4D7E-929B-386640BCE0BD}" type="presParOf" srcId="{52829481-3639-4DA8-9913-BADD76801CBF}" destId="{9D85C9FF-6CCE-47F8-A0D4-B04F0E61572F}" srcOrd="4" destOrd="0" presId="urn:microsoft.com/office/officeart/2008/layout/VerticalCurvedList"/>
    <dgm:cxn modelId="{D9FA672E-E219-425A-B5ED-8828541F107E}" type="presParOf" srcId="{9D85C9FF-6CCE-47F8-A0D4-B04F0E61572F}" destId="{ADA0ED04-D30A-4C65-B220-77C92F264D7B}" srcOrd="0" destOrd="0" presId="urn:microsoft.com/office/officeart/2008/layout/VerticalCurvedList"/>
    <dgm:cxn modelId="{7E7B409B-05E7-4E5D-8102-1E6D063123C4}" type="presParOf" srcId="{52829481-3639-4DA8-9913-BADD76801CBF}" destId="{E5DEA0D6-7A66-475E-989E-B4D5C33EA347}" srcOrd="5" destOrd="0" presId="urn:microsoft.com/office/officeart/2008/layout/VerticalCurvedList"/>
    <dgm:cxn modelId="{4DF4B92E-59CB-4420-A5EA-183C7ADA1768}" type="presParOf" srcId="{52829481-3639-4DA8-9913-BADD76801CBF}" destId="{F7DDFEEF-05E7-447B-AB15-D153CEC70398}" srcOrd="6" destOrd="0" presId="urn:microsoft.com/office/officeart/2008/layout/VerticalCurvedList"/>
    <dgm:cxn modelId="{C935AE0F-16FB-4E67-B826-037EE75539E9}" type="presParOf" srcId="{F7DDFEEF-05E7-447B-AB15-D153CEC70398}" destId="{0631844F-7E6E-4722-A88D-E3F2EADF257A}" srcOrd="0" destOrd="0" presId="urn:microsoft.com/office/officeart/2008/layout/VerticalCurvedList"/>
    <dgm:cxn modelId="{C47858C9-B799-4F0E-8BFB-64D947DB177B}" type="presParOf" srcId="{52829481-3639-4DA8-9913-BADD76801CBF}" destId="{3949E003-37DB-42FD-A68A-85C05E7B4660}" srcOrd="7" destOrd="0" presId="urn:microsoft.com/office/officeart/2008/layout/VerticalCurvedList"/>
    <dgm:cxn modelId="{6598FEB6-CEF9-4A41-ADA6-CBD68851125A}" type="presParOf" srcId="{52829481-3639-4DA8-9913-BADD76801CBF}" destId="{1D65C733-C664-4710-9574-368472D7E875}" srcOrd="8" destOrd="0" presId="urn:microsoft.com/office/officeart/2008/layout/VerticalCurvedList"/>
    <dgm:cxn modelId="{1A70CAF1-C071-47F0-A077-9CD07892C9AA}" type="presParOf" srcId="{1D65C733-C664-4710-9574-368472D7E875}" destId="{E62ABF5C-3202-47E7-B8A9-207FFF7BC30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18775-FF2D-4B58-9433-CE76CFDA6C6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F0302C3-2B89-49F9-9E12-8A0D00C99959}">
      <dgm:prSet phldrT="[Text]"/>
      <dgm:spPr/>
      <dgm:t>
        <a:bodyPr/>
        <a:lstStyle/>
        <a:p>
          <a:r>
            <a:rPr lang="en-US" dirty="0"/>
            <a:t>Market</a:t>
          </a:r>
        </a:p>
      </dgm:t>
    </dgm:pt>
    <dgm:pt modelId="{B32DD3AA-8EFD-4BED-A283-F24ED436ECAF}" type="parTrans" cxnId="{EA791705-BAA6-4159-9B53-036B09A790E7}">
      <dgm:prSet/>
      <dgm:spPr/>
      <dgm:t>
        <a:bodyPr/>
        <a:lstStyle/>
        <a:p>
          <a:endParaRPr lang="en-US"/>
        </a:p>
      </dgm:t>
    </dgm:pt>
    <dgm:pt modelId="{A47D9554-2631-496B-86CF-B6EBD0B3D085}" type="sibTrans" cxnId="{EA791705-BAA6-4159-9B53-036B09A790E7}">
      <dgm:prSet/>
      <dgm:spPr/>
      <dgm:t>
        <a:bodyPr/>
        <a:lstStyle/>
        <a:p>
          <a:endParaRPr lang="en-US"/>
        </a:p>
      </dgm:t>
    </dgm:pt>
    <dgm:pt modelId="{5E6F3CC2-6EF6-482F-B94B-4D0C1C9618C7}">
      <dgm:prSet phldrT="[Text]"/>
      <dgm:spPr/>
      <dgm:t>
        <a:bodyPr/>
        <a:lstStyle/>
        <a:p>
          <a:r>
            <a:rPr lang="en-US" dirty="0"/>
            <a:t>Technical</a:t>
          </a:r>
        </a:p>
      </dgm:t>
    </dgm:pt>
    <dgm:pt modelId="{E9C5103A-7725-4771-BC51-FEFDD857CD6D}" type="parTrans" cxnId="{F558F369-E338-4922-932E-BDE289F2BFCD}">
      <dgm:prSet/>
      <dgm:spPr/>
      <dgm:t>
        <a:bodyPr/>
        <a:lstStyle/>
        <a:p>
          <a:endParaRPr lang="en-US"/>
        </a:p>
      </dgm:t>
    </dgm:pt>
    <dgm:pt modelId="{057F9559-753E-440E-97AA-DC4D8F6D6069}" type="sibTrans" cxnId="{F558F369-E338-4922-932E-BDE289F2BFCD}">
      <dgm:prSet/>
      <dgm:spPr/>
      <dgm:t>
        <a:bodyPr/>
        <a:lstStyle/>
        <a:p>
          <a:endParaRPr lang="en-US"/>
        </a:p>
      </dgm:t>
    </dgm:pt>
    <dgm:pt modelId="{1DB7A07D-0B11-4203-879A-168BA722B878}">
      <dgm:prSet phldrT="[Text]"/>
      <dgm:spPr/>
      <dgm:t>
        <a:bodyPr/>
        <a:lstStyle/>
        <a:p>
          <a:r>
            <a:rPr lang="en-US" dirty="0"/>
            <a:t>Financial</a:t>
          </a:r>
        </a:p>
      </dgm:t>
    </dgm:pt>
    <dgm:pt modelId="{A0236C45-1B4E-4DEE-93D1-240EE5D2A90D}" type="parTrans" cxnId="{D6F4D33F-755E-4CE5-9CFB-A95D16FCEEEC}">
      <dgm:prSet/>
      <dgm:spPr/>
      <dgm:t>
        <a:bodyPr/>
        <a:lstStyle/>
        <a:p>
          <a:endParaRPr lang="en-US"/>
        </a:p>
      </dgm:t>
    </dgm:pt>
    <dgm:pt modelId="{5FDBD56C-2152-427D-B203-2F90345CC888}" type="sibTrans" cxnId="{D6F4D33F-755E-4CE5-9CFB-A95D16FCEEEC}">
      <dgm:prSet/>
      <dgm:spPr/>
      <dgm:t>
        <a:bodyPr/>
        <a:lstStyle/>
        <a:p>
          <a:endParaRPr lang="en-US"/>
        </a:p>
      </dgm:t>
    </dgm:pt>
    <dgm:pt modelId="{065C87F7-1CFA-4F91-A1B2-060702D232AE}">
      <dgm:prSet phldrT="[Text]"/>
      <dgm:spPr/>
      <dgm:t>
        <a:bodyPr/>
        <a:lstStyle/>
        <a:p>
          <a:r>
            <a:rPr lang="en-US" dirty="0"/>
            <a:t>Regulatory and institutional</a:t>
          </a:r>
        </a:p>
      </dgm:t>
    </dgm:pt>
    <dgm:pt modelId="{D6042302-9926-46B0-9E6D-FFCFAB8A53C5}" type="parTrans" cxnId="{48F01A88-5E29-4BA4-B3A4-8CEE4ADED315}">
      <dgm:prSet/>
      <dgm:spPr/>
      <dgm:t>
        <a:bodyPr/>
        <a:lstStyle/>
        <a:p>
          <a:endParaRPr lang="en-US"/>
        </a:p>
      </dgm:t>
    </dgm:pt>
    <dgm:pt modelId="{A8FF1770-D51D-40F0-8554-7DF38A10E972}" type="sibTrans" cxnId="{48F01A88-5E29-4BA4-B3A4-8CEE4ADED315}">
      <dgm:prSet/>
      <dgm:spPr/>
      <dgm:t>
        <a:bodyPr/>
        <a:lstStyle/>
        <a:p>
          <a:endParaRPr lang="en-US"/>
        </a:p>
      </dgm:t>
    </dgm:pt>
    <dgm:pt modelId="{6A81703A-52E0-48D2-BEBB-77762BC04096}">
      <dgm:prSet phldrT="[Text]"/>
      <dgm:spPr/>
      <dgm:t>
        <a:bodyPr/>
        <a:lstStyle/>
        <a:p>
          <a:r>
            <a:rPr lang="en-US" dirty="0"/>
            <a:t>Informational</a:t>
          </a:r>
        </a:p>
      </dgm:t>
    </dgm:pt>
    <dgm:pt modelId="{D1328FCA-F96C-4A82-AA33-FE0F06531C5A}" type="parTrans" cxnId="{EF31DDEB-4763-4028-8A38-D2F04D62725B}">
      <dgm:prSet/>
      <dgm:spPr/>
      <dgm:t>
        <a:bodyPr/>
        <a:lstStyle/>
        <a:p>
          <a:endParaRPr lang="en-US"/>
        </a:p>
      </dgm:t>
    </dgm:pt>
    <dgm:pt modelId="{488FA834-986C-4227-89F1-A69A884C6E7D}" type="sibTrans" cxnId="{EF31DDEB-4763-4028-8A38-D2F04D62725B}">
      <dgm:prSet/>
      <dgm:spPr/>
      <dgm:t>
        <a:bodyPr/>
        <a:lstStyle/>
        <a:p>
          <a:endParaRPr lang="en-US"/>
        </a:p>
      </dgm:t>
    </dgm:pt>
    <dgm:pt modelId="{15D8F5C4-D90D-4BCD-A3ED-E861B702A23B}" type="pres">
      <dgm:prSet presAssocID="{01118775-FF2D-4B58-9433-CE76CFDA6C6B}" presName="Name0" presStyleCnt="0">
        <dgm:presLayoutVars>
          <dgm:chMax val="7"/>
          <dgm:chPref val="7"/>
          <dgm:dir/>
        </dgm:presLayoutVars>
      </dgm:prSet>
      <dgm:spPr/>
    </dgm:pt>
    <dgm:pt modelId="{52829481-3639-4DA8-9913-BADD76801CBF}" type="pres">
      <dgm:prSet presAssocID="{01118775-FF2D-4B58-9433-CE76CFDA6C6B}" presName="Name1" presStyleCnt="0"/>
      <dgm:spPr/>
    </dgm:pt>
    <dgm:pt modelId="{2C590E4A-E6BA-4AB6-B0C1-BC1860D1D8CB}" type="pres">
      <dgm:prSet presAssocID="{01118775-FF2D-4B58-9433-CE76CFDA6C6B}" presName="cycle" presStyleCnt="0"/>
      <dgm:spPr/>
    </dgm:pt>
    <dgm:pt modelId="{1F91B36C-787C-42AB-BE1E-462FDDE0376C}" type="pres">
      <dgm:prSet presAssocID="{01118775-FF2D-4B58-9433-CE76CFDA6C6B}" presName="srcNode" presStyleLbl="node1" presStyleIdx="0" presStyleCnt="5"/>
      <dgm:spPr/>
    </dgm:pt>
    <dgm:pt modelId="{033B2117-1760-4B84-A9A1-D020ACA2BF5B}" type="pres">
      <dgm:prSet presAssocID="{01118775-FF2D-4B58-9433-CE76CFDA6C6B}" presName="conn" presStyleLbl="parChTrans1D2" presStyleIdx="0" presStyleCnt="1"/>
      <dgm:spPr/>
    </dgm:pt>
    <dgm:pt modelId="{ED924E6D-AB8F-4B17-9F9C-768A88F5F955}" type="pres">
      <dgm:prSet presAssocID="{01118775-FF2D-4B58-9433-CE76CFDA6C6B}" presName="extraNode" presStyleLbl="node1" presStyleIdx="0" presStyleCnt="5"/>
      <dgm:spPr/>
    </dgm:pt>
    <dgm:pt modelId="{5F92A7C2-EDB9-432E-989E-F019E04027CD}" type="pres">
      <dgm:prSet presAssocID="{01118775-FF2D-4B58-9433-CE76CFDA6C6B}" presName="dstNode" presStyleLbl="node1" presStyleIdx="0" presStyleCnt="5"/>
      <dgm:spPr/>
    </dgm:pt>
    <dgm:pt modelId="{6C5FF7B1-A7D3-4D14-8DBE-A952B67595D0}" type="pres">
      <dgm:prSet presAssocID="{5F0302C3-2B89-49F9-9E12-8A0D00C99959}" presName="text_1" presStyleLbl="node1" presStyleIdx="0" presStyleCnt="5">
        <dgm:presLayoutVars>
          <dgm:bulletEnabled val="1"/>
        </dgm:presLayoutVars>
      </dgm:prSet>
      <dgm:spPr/>
    </dgm:pt>
    <dgm:pt modelId="{A06305BF-D92F-4427-8AD5-BE2B448FEFBF}" type="pres">
      <dgm:prSet presAssocID="{5F0302C3-2B89-49F9-9E12-8A0D00C99959}" presName="accent_1" presStyleCnt="0"/>
      <dgm:spPr/>
    </dgm:pt>
    <dgm:pt modelId="{B8E45A33-8727-43DC-84D1-D03A52FFB6C3}" type="pres">
      <dgm:prSet presAssocID="{5F0302C3-2B89-49F9-9E12-8A0D00C99959}" presName="accentRepeatNode" presStyleLbl="solidFgAcc1" presStyleIdx="0" presStyleCnt="5"/>
      <dgm:spPr/>
    </dgm:pt>
    <dgm:pt modelId="{00A4A5B5-D9CD-48B5-8146-6CC9E97D1FEE}" type="pres">
      <dgm:prSet presAssocID="{5E6F3CC2-6EF6-482F-B94B-4D0C1C9618C7}" presName="text_2" presStyleLbl="node1" presStyleIdx="1" presStyleCnt="5">
        <dgm:presLayoutVars>
          <dgm:bulletEnabled val="1"/>
        </dgm:presLayoutVars>
      </dgm:prSet>
      <dgm:spPr/>
    </dgm:pt>
    <dgm:pt modelId="{9D85C9FF-6CCE-47F8-A0D4-B04F0E61572F}" type="pres">
      <dgm:prSet presAssocID="{5E6F3CC2-6EF6-482F-B94B-4D0C1C9618C7}" presName="accent_2" presStyleCnt="0"/>
      <dgm:spPr/>
    </dgm:pt>
    <dgm:pt modelId="{ADA0ED04-D30A-4C65-B220-77C92F264D7B}" type="pres">
      <dgm:prSet presAssocID="{5E6F3CC2-6EF6-482F-B94B-4D0C1C9618C7}" presName="accentRepeatNode" presStyleLbl="solidFgAcc1" presStyleIdx="1" presStyleCnt="5"/>
      <dgm:spPr/>
    </dgm:pt>
    <dgm:pt modelId="{E5DEA0D6-7A66-475E-989E-B4D5C33EA347}" type="pres">
      <dgm:prSet presAssocID="{1DB7A07D-0B11-4203-879A-168BA722B878}" presName="text_3" presStyleLbl="node1" presStyleIdx="2" presStyleCnt="5">
        <dgm:presLayoutVars>
          <dgm:bulletEnabled val="1"/>
        </dgm:presLayoutVars>
      </dgm:prSet>
      <dgm:spPr/>
    </dgm:pt>
    <dgm:pt modelId="{F7DDFEEF-05E7-447B-AB15-D153CEC70398}" type="pres">
      <dgm:prSet presAssocID="{1DB7A07D-0B11-4203-879A-168BA722B878}" presName="accent_3" presStyleCnt="0"/>
      <dgm:spPr/>
    </dgm:pt>
    <dgm:pt modelId="{0631844F-7E6E-4722-A88D-E3F2EADF257A}" type="pres">
      <dgm:prSet presAssocID="{1DB7A07D-0B11-4203-879A-168BA722B878}" presName="accentRepeatNode" presStyleLbl="solidFgAcc1" presStyleIdx="2" presStyleCnt="5"/>
      <dgm:spPr/>
    </dgm:pt>
    <dgm:pt modelId="{3949E003-37DB-42FD-A68A-85C05E7B4660}" type="pres">
      <dgm:prSet presAssocID="{065C87F7-1CFA-4F91-A1B2-060702D232AE}" presName="text_4" presStyleLbl="node1" presStyleIdx="3" presStyleCnt="5">
        <dgm:presLayoutVars>
          <dgm:bulletEnabled val="1"/>
        </dgm:presLayoutVars>
      </dgm:prSet>
      <dgm:spPr/>
    </dgm:pt>
    <dgm:pt modelId="{1D65C733-C664-4710-9574-368472D7E875}" type="pres">
      <dgm:prSet presAssocID="{065C87F7-1CFA-4F91-A1B2-060702D232AE}" presName="accent_4" presStyleCnt="0"/>
      <dgm:spPr/>
    </dgm:pt>
    <dgm:pt modelId="{E62ABF5C-3202-47E7-B8A9-207FFF7BC300}" type="pres">
      <dgm:prSet presAssocID="{065C87F7-1CFA-4F91-A1B2-060702D232AE}" presName="accentRepeatNode" presStyleLbl="solidFgAcc1" presStyleIdx="3" presStyleCnt="5"/>
      <dgm:spPr/>
    </dgm:pt>
    <dgm:pt modelId="{A6DEDE37-2690-4CB8-AE99-9BE0F20AD672}" type="pres">
      <dgm:prSet presAssocID="{6A81703A-52E0-48D2-BEBB-77762BC04096}" presName="text_5" presStyleLbl="node1" presStyleIdx="4" presStyleCnt="5">
        <dgm:presLayoutVars>
          <dgm:bulletEnabled val="1"/>
        </dgm:presLayoutVars>
      </dgm:prSet>
      <dgm:spPr/>
    </dgm:pt>
    <dgm:pt modelId="{BABA94E7-A730-4E96-97AD-EAD3AC13E44D}" type="pres">
      <dgm:prSet presAssocID="{6A81703A-52E0-48D2-BEBB-77762BC04096}" presName="accent_5" presStyleCnt="0"/>
      <dgm:spPr/>
    </dgm:pt>
    <dgm:pt modelId="{803FF856-A1A8-4187-8D21-83462FA04587}" type="pres">
      <dgm:prSet presAssocID="{6A81703A-52E0-48D2-BEBB-77762BC04096}" presName="accentRepeatNode" presStyleLbl="solidFgAcc1" presStyleIdx="4" presStyleCnt="5"/>
      <dgm:spPr/>
    </dgm:pt>
  </dgm:ptLst>
  <dgm:cxnLst>
    <dgm:cxn modelId="{EA791705-BAA6-4159-9B53-036B09A790E7}" srcId="{01118775-FF2D-4B58-9433-CE76CFDA6C6B}" destId="{5F0302C3-2B89-49F9-9E12-8A0D00C99959}" srcOrd="0" destOrd="0" parTransId="{B32DD3AA-8EFD-4BED-A283-F24ED436ECAF}" sibTransId="{A47D9554-2631-496B-86CF-B6EBD0B3D085}"/>
    <dgm:cxn modelId="{D78DEE1D-D34A-47E6-9F09-E8A3A654B8B7}" type="presOf" srcId="{5E6F3CC2-6EF6-482F-B94B-4D0C1C9618C7}" destId="{00A4A5B5-D9CD-48B5-8146-6CC9E97D1FEE}" srcOrd="0" destOrd="0" presId="urn:microsoft.com/office/officeart/2008/layout/VerticalCurvedList"/>
    <dgm:cxn modelId="{D6F4D33F-755E-4CE5-9CFB-A95D16FCEEEC}" srcId="{01118775-FF2D-4B58-9433-CE76CFDA6C6B}" destId="{1DB7A07D-0B11-4203-879A-168BA722B878}" srcOrd="2" destOrd="0" parTransId="{A0236C45-1B4E-4DEE-93D1-240EE5D2A90D}" sibTransId="{5FDBD56C-2152-427D-B203-2F90345CC888}"/>
    <dgm:cxn modelId="{6AC3B25E-8658-441B-86B5-AED37E30F0AA}" type="presOf" srcId="{5F0302C3-2B89-49F9-9E12-8A0D00C99959}" destId="{6C5FF7B1-A7D3-4D14-8DBE-A952B67595D0}" srcOrd="0" destOrd="0" presId="urn:microsoft.com/office/officeart/2008/layout/VerticalCurvedList"/>
    <dgm:cxn modelId="{F558F369-E338-4922-932E-BDE289F2BFCD}" srcId="{01118775-FF2D-4B58-9433-CE76CFDA6C6B}" destId="{5E6F3CC2-6EF6-482F-B94B-4D0C1C9618C7}" srcOrd="1" destOrd="0" parTransId="{E9C5103A-7725-4771-BC51-FEFDD857CD6D}" sibTransId="{057F9559-753E-440E-97AA-DC4D8F6D6069}"/>
    <dgm:cxn modelId="{9EEF9470-F061-48FA-A213-2C0034670A1E}" type="presOf" srcId="{065C87F7-1CFA-4F91-A1B2-060702D232AE}" destId="{3949E003-37DB-42FD-A68A-85C05E7B4660}" srcOrd="0" destOrd="0" presId="urn:microsoft.com/office/officeart/2008/layout/VerticalCurvedList"/>
    <dgm:cxn modelId="{5579EA51-A0E6-41A1-808E-4ED12DA87D2D}" type="presOf" srcId="{01118775-FF2D-4B58-9433-CE76CFDA6C6B}" destId="{15D8F5C4-D90D-4BCD-A3ED-E861B702A23B}" srcOrd="0" destOrd="0" presId="urn:microsoft.com/office/officeart/2008/layout/VerticalCurvedList"/>
    <dgm:cxn modelId="{8C8D8F57-4EEE-452A-A8F5-3F58CCAC7217}" type="presOf" srcId="{1DB7A07D-0B11-4203-879A-168BA722B878}" destId="{E5DEA0D6-7A66-475E-989E-B4D5C33EA347}" srcOrd="0" destOrd="0" presId="urn:microsoft.com/office/officeart/2008/layout/VerticalCurvedList"/>
    <dgm:cxn modelId="{9431DB7C-4016-4450-B9C3-789F2D1D9336}" type="presOf" srcId="{6A81703A-52E0-48D2-BEBB-77762BC04096}" destId="{A6DEDE37-2690-4CB8-AE99-9BE0F20AD672}" srcOrd="0" destOrd="0" presId="urn:microsoft.com/office/officeart/2008/layout/VerticalCurvedList"/>
    <dgm:cxn modelId="{48F01A88-5E29-4BA4-B3A4-8CEE4ADED315}" srcId="{01118775-FF2D-4B58-9433-CE76CFDA6C6B}" destId="{065C87F7-1CFA-4F91-A1B2-060702D232AE}" srcOrd="3" destOrd="0" parTransId="{D6042302-9926-46B0-9E6D-FFCFAB8A53C5}" sibTransId="{A8FF1770-D51D-40F0-8554-7DF38A10E972}"/>
    <dgm:cxn modelId="{EF31DDEB-4763-4028-8A38-D2F04D62725B}" srcId="{01118775-FF2D-4B58-9433-CE76CFDA6C6B}" destId="{6A81703A-52E0-48D2-BEBB-77762BC04096}" srcOrd="4" destOrd="0" parTransId="{D1328FCA-F96C-4A82-AA33-FE0F06531C5A}" sibTransId="{488FA834-986C-4227-89F1-A69A884C6E7D}"/>
    <dgm:cxn modelId="{643FE9F4-D5E8-4E86-BBF9-F06DAB40E70D}" type="presOf" srcId="{A47D9554-2631-496B-86CF-B6EBD0B3D085}" destId="{033B2117-1760-4B84-A9A1-D020ACA2BF5B}" srcOrd="0" destOrd="0" presId="urn:microsoft.com/office/officeart/2008/layout/VerticalCurvedList"/>
    <dgm:cxn modelId="{371AF35E-3AD7-4E1D-8C1C-AAD8C875EF4B}" type="presParOf" srcId="{15D8F5C4-D90D-4BCD-A3ED-E861B702A23B}" destId="{52829481-3639-4DA8-9913-BADD76801CBF}" srcOrd="0" destOrd="0" presId="urn:microsoft.com/office/officeart/2008/layout/VerticalCurvedList"/>
    <dgm:cxn modelId="{1F93335D-ED58-42F0-A1B0-6AA70B9BDA0C}" type="presParOf" srcId="{52829481-3639-4DA8-9913-BADD76801CBF}" destId="{2C590E4A-E6BA-4AB6-B0C1-BC1860D1D8CB}" srcOrd="0" destOrd="0" presId="urn:microsoft.com/office/officeart/2008/layout/VerticalCurvedList"/>
    <dgm:cxn modelId="{5035A48F-0E02-4A84-A856-70E1FB37DA9E}" type="presParOf" srcId="{2C590E4A-E6BA-4AB6-B0C1-BC1860D1D8CB}" destId="{1F91B36C-787C-42AB-BE1E-462FDDE0376C}" srcOrd="0" destOrd="0" presId="urn:microsoft.com/office/officeart/2008/layout/VerticalCurvedList"/>
    <dgm:cxn modelId="{BEF439EF-57A9-4386-91B0-BBD05A9355AD}" type="presParOf" srcId="{2C590E4A-E6BA-4AB6-B0C1-BC1860D1D8CB}" destId="{033B2117-1760-4B84-A9A1-D020ACA2BF5B}" srcOrd="1" destOrd="0" presId="urn:microsoft.com/office/officeart/2008/layout/VerticalCurvedList"/>
    <dgm:cxn modelId="{B23396B8-560D-4AF2-83EA-D5319CC1DAD0}" type="presParOf" srcId="{2C590E4A-E6BA-4AB6-B0C1-BC1860D1D8CB}" destId="{ED924E6D-AB8F-4B17-9F9C-768A88F5F955}" srcOrd="2" destOrd="0" presId="urn:microsoft.com/office/officeart/2008/layout/VerticalCurvedList"/>
    <dgm:cxn modelId="{5FF3028E-326B-416F-A664-549231F9378B}" type="presParOf" srcId="{2C590E4A-E6BA-4AB6-B0C1-BC1860D1D8CB}" destId="{5F92A7C2-EDB9-432E-989E-F019E04027CD}" srcOrd="3" destOrd="0" presId="urn:microsoft.com/office/officeart/2008/layout/VerticalCurvedList"/>
    <dgm:cxn modelId="{3BB1A735-95F3-48C1-B950-05582483F11D}" type="presParOf" srcId="{52829481-3639-4DA8-9913-BADD76801CBF}" destId="{6C5FF7B1-A7D3-4D14-8DBE-A952B67595D0}" srcOrd="1" destOrd="0" presId="urn:microsoft.com/office/officeart/2008/layout/VerticalCurvedList"/>
    <dgm:cxn modelId="{0FA03F52-8619-41AB-B72C-FAC06BAFECC0}" type="presParOf" srcId="{52829481-3639-4DA8-9913-BADD76801CBF}" destId="{A06305BF-D92F-4427-8AD5-BE2B448FEFBF}" srcOrd="2" destOrd="0" presId="urn:microsoft.com/office/officeart/2008/layout/VerticalCurvedList"/>
    <dgm:cxn modelId="{DEE13D17-42D0-4960-B437-72E022003B37}" type="presParOf" srcId="{A06305BF-D92F-4427-8AD5-BE2B448FEFBF}" destId="{B8E45A33-8727-43DC-84D1-D03A52FFB6C3}" srcOrd="0" destOrd="0" presId="urn:microsoft.com/office/officeart/2008/layout/VerticalCurvedList"/>
    <dgm:cxn modelId="{C3C7BAF1-A146-439F-A740-4965FA877D14}" type="presParOf" srcId="{52829481-3639-4DA8-9913-BADD76801CBF}" destId="{00A4A5B5-D9CD-48B5-8146-6CC9E97D1FEE}" srcOrd="3" destOrd="0" presId="urn:microsoft.com/office/officeart/2008/layout/VerticalCurvedList"/>
    <dgm:cxn modelId="{BC93F756-E44A-4D7E-929B-386640BCE0BD}" type="presParOf" srcId="{52829481-3639-4DA8-9913-BADD76801CBF}" destId="{9D85C9FF-6CCE-47F8-A0D4-B04F0E61572F}" srcOrd="4" destOrd="0" presId="urn:microsoft.com/office/officeart/2008/layout/VerticalCurvedList"/>
    <dgm:cxn modelId="{D9FA672E-E219-425A-B5ED-8828541F107E}" type="presParOf" srcId="{9D85C9FF-6CCE-47F8-A0D4-B04F0E61572F}" destId="{ADA0ED04-D30A-4C65-B220-77C92F264D7B}" srcOrd="0" destOrd="0" presId="urn:microsoft.com/office/officeart/2008/layout/VerticalCurvedList"/>
    <dgm:cxn modelId="{7E7B409B-05E7-4E5D-8102-1E6D063123C4}" type="presParOf" srcId="{52829481-3639-4DA8-9913-BADD76801CBF}" destId="{E5DEA0D6-7A66-475E-989E-B4D5C33EA347}" srcOrd="5" destOrd="0" presId="urn:microsoft.com/office/officeart/2008/layout/VerticalCurvedList"/>
    <dgm:cxn modelId="{4DF4B92E-59CB-4420-A5EA-183C7ADA1768}" type="presParOf" srcId="{52829481-3639-4DA8-9913-BADD76801CBF}" destId="{F7DDFEEF-05E7-447B-AB15-D153CEC70398}" srcOrd="6" destOrd="0" presId="urn:microsoft.com/office/officeart/2008/layout/VerticalCurvedList"/>
    <dgm:cxn modelId="{C935AE0F-16FB-4E67-B826-037EE75539E9}" type="presParOf" srcId="{F7DDFEEF-05E7-447B-AB15-D153CEC70398}" destId="{0631844F-7E6E-4722-A88D-E3F2EADF257A}" srcOrd="0" destOrd="0" presId="urn:microsoft.com/office/officeart/2008/layout/VerticalCurvedList"/>
    <dgm:cxn modelId="{C47858C9-B799-4F0E-8BFB-64D947DB177B}" type="presParOf" srcId="{52829481-3639-4DA8-9913-BADD76801CBF}" destId="{3949E003-37DB-42FD-A68A-85C05E7B4660}" srcOrd="7" destOrd="0" presId="urn:microsoft.com/office/officeart/2008/layout/VerticalCurvedList"/>
    <dgm:cxn modelId="{6598FEB6-CEF9-4A41-ADA6-CBD68851125A}" type="presParOf" srcId="{52829481-3639-4DA8-9913-BADD76801CBF}" destId="{1D65C733-C664-4710-9574-368472D7E875}" srcOrd="8" destOrd="0" presId="urn:microsoft.com/office/officeart/2008/layout/VerticalCurvedList"/>
    <dgm:cxn modelId="{1A70CAF1-C071-47F0-A077-9CD07892C9AA}" type="presParOf" srcId="{1D65C733-C664-4710-9574-368472D7E875}" destId="{E62ABF5C-3202-47E7-B8A9-207FFF7BC300}" srcOrd="0" destOrd="0" presId="urn:microsoft.com/office/officeart/2008/layout/VerticalCurvedList"/>
    <dgm:cxn modelId="{D16A7751-F6ED-4467-9E93-730613858B8C}" type="presParOf" srcId="{52829481-3639-4DA8-9913-BADD76801CBF}" destId="{A6DEDE37-2690-4CB8-AE99-9BE0F20AD672}" srcOrd="9" destOrd="0" presId="urn:microsoft.com/office/officeart/2008/layout/VerticalCurvedList"/>
    <dgm:cxn modelId="{37980B0F-A50C-4D21-81F0-03642DF11182}" type="presParOf" srcId="{52829481-3639-4DA8-9913-BADD76801CBF}" destId="{BABA94E7-A730-4E96-97AD-EAD3AC13E44D}" srcOrd="10" destOrd="0" presId="urn:microsoft.com/office/officeart/2008/layout/VerticalCurvedList"/>
    <dgm:cxn modelId="{4C418CC6-C9D7-476F-8181-DCCF7F6C98A0}" type="presParOf" srcId="{BABA94E7-A730-4E96-97AD-EAD3AC13E44D}" destId="{803FF856-A1A8-4187-8D21-83462FA0458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3033C7-25F7-4D16-A2DA-EFEC534E9A5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9B6301D-5463-4EAC-8DA4-2C6D355378B2}">
      <dgm:prSet phldrT="[Text]"/>
      <dgm:spPr/>
      <dgm:t>
        <a:bodyPr/>
        <a:lstStyle/>
        <a:p>
          <a:r>
            <a:rPr lang="en-US" dirty="0">
              <a:solidFill>
                <a:srgbClr val="222222"/>
              </a:solidFill>
              <a:effectLst/>
              <a:latin typeface="Calibri "/>
            </a:rPr>
            <a:t>Increase industrial competitiveness through energy savings in logistics and production</a:t>
          </a:r>
          <a:r>
            <a:rPr lang="ru-RU" dirty="0">
              <a:solidFill>
                <a:srgbClr val="222222"/>
              </a:solidFill>
              <a:effectLst/>
              <a:latin typeface="Calibri "/>
              <a:ea typeface="Times New Roman" panose="02020603050405020304" pitchFamily="18" charset="0"/>
              <a:cs typeface="Times New Roman" panose="02020603050405020304" pitchFamily="18" charset="0"/>
            </a:rPr>
            <a:t>;</a:t>
          </a:r>
          <a:endParaRPr lang="en-US" dirty="0">
            <a:latin typeface="Calibri "/>
          </a:endParaRPr>
        </a:p>
      </dgm:t>
    </dgm:pt>
    <dgm:pt modelId="{779D6610-552D-41C4-8438-F25BC01DC129}" type="parTrans" cxnId="{9241B159-8714-493D-AF7D-73952095DA00}">
      <dgm:prSet/>
      <dgm:spPr/>
      <dgm:t>
        <a:bodyPr/>
        <a:lstStyle/>
        <a:p>
          <a:endParaRPr lang="en-US"/>
        </a:p>
      </dgm:t>
    </dgm:pt>
    <dgm:pt modelId="{64064B2A-24C9-46EF-9C5E-16E8C8ABDF59}" type="sibTrans" cxnId="{9241B159-8714-493D-AF7D-73952095DA00}">
      <dgm:prSet/>
      <dgm:spPr/>
      <dgm:t>
        <a:bodyPr/>
        <a:lstStyle/>
        <a:p>
          <a:endParaRPr lang="en-US"/>
        </a:p>
      </dgm:t>
    </dgm:pt>
    <dgm:pt modelId="{185650E7-C800-407A-A259-022D7E4598C0}">
      <dgm:prSet phldrT="[Text]"/>
      <dgm:spPr/>
      <dgm:t>
        <a:bodyPr/>
        <a:lstStyle/>
        <a:p>
          <a:r>
            <a:rPr lang="en-US" dirty="0">
              <a:solidFill>
                <a:srgbClr val="222222"/>
              </a:solidFill>
              <a:effectLst/>
              <a:latin typeface="Calibri "/>
            </a:rPr>
            <a:t>Reduction of budget expenditures due to efficient energy management and reduction of energy losses</a:t>
          </a:r>
          <a:r>
            <a:rPr lang="ru-RU" dirty="0">
              <a:solidFill>
                <a:srgbClr val="222222"/>
              </a:solidFill>
              <a:effectLst/>
              <a:latin typeface="Calibri "/>
              <a:ea typeface="Times New Roman" panose="02020603050405020304" pitchFamily="18" charset="0"/>
              <a:cs typeface="Times New Roman" panose="02020603050405020304" pitchFamily="18" charset="0"/>
            </a:rPr>
            <a:t>;</a:t>
          </a:r>
          <a:endParaRPr lang="en-US" dirty="0">
            <a:latin typeface="Calibri "/>
          </a:endParaRPr>
        </a:p>
      </dgm:t>
    </dgm:pt>
    <dgm:pt modelId="{286DE182-CB31-400F-981A-4272C4489BE2}" type="parTrans" cxnId="{D4C44A89-80A2-455A-A959-9C38F19B9ACA}">
      <dgm:prSet/>
      <dgm:spPr/>
      <dgm:t>
        <a:bodyPr/>
        <a:lstStyle/>
        <a:p>
          <a:endParaRPr lang="en-US"/>
        </a:p>
      </dgm:t>
    </dgm:pt>
    <dgm:pt modelId="{DE1CB72A-AD42-4C61-941E-296F73799247}" type="sibTrans" cxnId="{D4C44A89-80A2-455A-A959-9C38F19B9ACA}">
      <dgm:prSet/>
      <dgm:spPr/>
      <dgm:t>
        <a:bodyPr/>
        <a:lstStyle/>
        <a:p>
          <a:endParaRPr lang="en-US"/>
        </a:p>
      </dgm:t>
    </dgm:pt>
    <dgm:pt modelId="{2BF121B5-98F8-46F6-BC90-42F3A2EEA097}">
      <dgm:prSet phldrT="[Text]"/>
      <dgm:spPr/>
      <dgm:t>
        <a:bodyPr/>
        <a:lstStyle/>
        <a:p>
          <a:r>
            <a:rPr lang="en-US" dirty="0">
              <a:solidFill>
                <a:srgbClr val="222222"/>
              </a:solidFill>
              <a:effectLst/>
              <a:latin typeface="Calibri "/>
            </a:rPr>
            <a:t>Improving the state of the environment and public health.</a:t>
          </a:r>
          <a:endParaRPr lang="en-US" dirty="0">
            <a:latin typeface="Calibri "/>
          </a:endParaRPr>
        </a:p>
      </dgm:t>
    </dgm:pt>
    <dgm:pt modelId="{8EA2C173-7AC4-4FC9-85B0-072A22FEE03D}" type="parTrans" cxnId="{E765895F-D810-463F-A9CE-84EBF40A5A0B}">
      <dgm:prSet/>
      <dgm:spPr/>
      <dgm:t>
        <a:bodyPr/>
        <a:lstStyle/>
        <a:p>
          <a:endParaRPr lang="en-US"/>
        </a:p>
      </dgm:t>
    </dgm:pt>
    <dgm:pt modelId="{4F872B18-34AE-46B3-BDDC-2E23AC5CDCF3}" type="sibTrans" cxnId="{E765895F-D810-463F-A9CE-84EBF40A5A0B}">
      <dgm:prSet/>
      <dgm:spPr/>
      <dgm:t>
        <a:bodyPr/>
        <a:lstStyle/>
        <a:p>
          <a:endParaRPr lang="en-US"/>
        </a:p>
      </dgm:t>
    </dgm:pt>
    <dgm:pt modelId="{F59791D6-7A8D-4E1E-BE3F-8611C4A75207}">
      <dgm:prSet phldrT="[Text]"/>
      <dgm:spPr/>
      <dgm:t>
        <a:bodyPr/>
        <a:lstStyle/>
        <a:p>
          <a:r>
            <a:rPr lang="en-US" dirty="0">
              <a:solidFill>
                <a:srgbClr val="222222"/>
              </a:solidFill>
              <a:effectLst/>
              <a:latin typeface="Calibri "/>
            </a:rPr>
            <a:t>Tajikistan will be able to earn through the mechanisms of trade in quotas for CO2 emissions.</a:t>
          </a:r>
          <a:endParaRPr lang="en-US" dirty="0">
            <a:latin typeface="Calibri "/>
          </a:endParaRPr>
        </a:p>
      </dgm:t>
    </dgm:pt>
    <dgm:pt modelId="{6A9844D2-429D-4EB1-BC15-9F91A7C7A09E}" type="parTrans" cxnId="{07DA3164-461A-479D-A839-11FC2B4A4088}">
      <dgm:prSet/>
      <dgm:spPr/>
      <dgm:t>
        <a:bodyPr/>
        <a:lstStyle/>
        <a:p>
          <a:endParaRPr lang="en-US"/>
        </a:p>
      </dgm:t>
    </dgm:pt>
    <dgm:pt modelId="{6F66A2D4-D557-426E-B8BF-0A02C7EA3414}" type="sibTrans" cxnId="{07DA3164-461A-479D-A839-11FC2B4A4088}">
      <dgm:prSet/>
      <dgm:spPr/>
      <dgm:t>
        <a:bodyPr/>
        <a:lstStyle/>
        <a:p>
          <a:endParaRPr lang="en-US"/>
        </a:p>
      </dgm:t>
    </dgm:pt>
    <dgm:pt modelId="{95F9F911-CE6C-46C6-A781-F699392FE618}" type="pres">
      <dgm:prSet presAssocID="{703033C7-25F7-4D16-A2DA-EFEC534E9A5F}" presName="vert0" presStyleCnt="0">
        <dgm:presLayoutVars>
          <dgm:dir/>
          <dgm:animOne val="branch"/>
          <dgm:animLvl val="lvl"/>
        </dgm:presLayoutVars>
      </dgm:prSet>
      <dgm:spPr/>
    </dgm:pt>
    <dgm:pt modelId="{27DBF1B3-86C8-48F8-A899-DAEBC672E611}" type="pres">
      <dgm:prSet presAssocID="{29B6301D-5463-4EAC-8DA4-2C6D355378B2}" presName="thickLine" presStyleLbl="alignNode1" presStyleIdx="0" presStyleCnt="4"/>
      <dgm:spPr/>
    </dgm:pt>
    <dgm:pt modelId="{A84E066F-EA94-4DCF-BB75-53D4544B369F}" type="pres">
      <dgm:prSet presAssocID="{29B6301D-5463-4EAC-8DA4-2C6D355378B2}" presName="horz1" presStyleCnt="0"/>
      <dgm:spPr/>
    </dgm:pt>
    <dgm:pt modelId="{5413AE1A-19DF-498C-8A7A-83F9BC19DDDA}" type="pres">
      <dgm:prSet presAssocID="{29B6301D-5463-4EAC-8DA4-2C6D355378B2}" presName="tx1" presStyleLbl="revTx" presStyleIdx="0" presStyleCnt="4"/>
      <dgm:spPr/>
    </dgm:pt>
    <dgm:pt modelId="{5B3009BD-01CE-465E-BDEB-995673B53F78}" type="pres">
      <dgm:prSet presAssocID="{29B6301D-5463-4EAC-8DA4-2C6D355378B2}" presName="vert1" presStyleCnt="0"/>
      <dgm:spPr/>
    </dgm:pt>
    <dgm:pt modelId="{2733CCC2-70D0-476D-961A-83AB2A3FFD96}" type="pres">
      <dgm:prSet presAssocID="{185650E7-C800-407A-A259-022D7E4598C0}" presName="thickLine" presStyleLbl="alignNode1" presStyleIdx="1" presStyleCnt="4"/>
      <dgm:spPr/>
    </dgm:pt>
    <dgm:pt modelId="{DB9E6BD5-AC1F-4B77-9D5D-6A02437B1B70}" type="pres">
      <dgm:prSet presAssocID="{185650E7-C800-407A-A259-022D7E4598C0}" presName="horz1" presStyleCnt="0"/>
      <dgm:spPr/>
    </dgm:pt>
    <dgm:pt modelId="{E796C95E-8A1F-4631-8D71-E992402A75C1}" type="pres">
      <dgm:prSet presAssocID="{185650E7-C800-407A-A259-022D7E4598C0}" presName="tx1" presStyleLbl="revTx" presStyleIdx="1" presStyleCnt="4"/>
      <dgm:spPr/>
    </dgm:pt>
    <dgm:pt modelId="{B89A37E0-C693-4B0C-85BB-389A25B216CC}" type="pres">
      <dgm:prSet presAssocID="{185650E7-C800-407A-A259-022D7E4598C0}" presName="vert1" presStyleCnt="0"/>
      <dgm:spPr/>
    </dgm:pt>
    <dgm:pt modelId="{CF31CB9F-C8D5-43ED-985B-E5A2A6FAB368}" type="pres">
      <dgm:prSet presAssocID="{2BF121B5-98F8-46F6-BC90-42F3A2EEA097}" presName="thickLine" presStyleLbl="alignNode1" presStyleIdx="2" presStyleCnt="4"/>
      <dgm:spPr/>
    </dgm:pt>
    <dgm:pt modelId="{93CE817A-2E62-44B2-B9FC-110EFBCDB9B0}" type="pres">
      <dgm:prSet presAssocID="{2BF121B5-98F8-46F6-BC90-42F3A2EEA097}" presName="horz1" presStyleCnt="0"/>
      <dgm:spPr/>
    </dgm:pt>
    <dgm:pt modelId="{B1AAD158-D089-40BE-BDE7-677763AADEAA}" type="pres">
      <dgm:prSet presAssocID="{2BF121B5-98F8-46F6-BC90-42F3A2EEA097}" presName="tx1" presStyleLbl="revTx" presStyleIdx="2" presStyleCnt="4"/>
      <dgm:spPr/>
    </dgm:pt>
    <dgm:pt modelId="{8462AD71-E13A-4330-98DF-11FD837981B8}" type="pres">
      <dgm:prSet presAssocID="{2BF121B5-98F8-46F6-BC90-42F3A2EEA097}" presName="vert1" presStyleCnt="0"/>
      <dgm:spPr/>
    </dgm:pt>
    <dgm:pt modelId="{45572382-26A4-4448-8852-95B06DEFFB99}" type="pres">
      <dgm:prSet presAssocID="{F59791D6-7A8D-4E1E-BE3F-8611C4A75207}" presName="thickLine" presStyleLbl="alignNode1" presStyleIdx="3" presStyleCnt="4"/>
      <dgm:spPr/>
    </dgm:pt>
    <dgm:pt modelId="{98239282-6A2B-4D2C-9EC6-A9F4877AF8D7}" type="pres">
      <dgm:prSet presAssocID="{F59791D6-7A8D-4E1E-BE3F-8611C4A75207}" presName="horz1" presStyleCnt="0"/>
      <dgm:spPr/>
    </dgm:pt>
    <dgm:pt modelId="{A4C2F677-E61E-413C-BEC4-774DFF0DC74E}" type="pres">
      <dgm:prSet presAssocID="{F59791D6-7A8D-4E1E-BE3F-8611C4A75207}" presName="tx1" presStyleLbl="revTx" presStyleIdx="3" presStyleCnt="4"/>
      <dgm:spPr/>
    </dgm:pt>
    <dgm:pt modelId="{4A53DB22-A61A-4A7A-897A-7110B266085D}" type="pres">
      <dgm:prSet presAssocID="{F59791D6-7A8D-4E1E-BE3F-8611C4A75207}" presName="vert1" presStyleCnt="0"/>
      <dgm:spPr/>
    </dgm:pt>
  </dgm:ptLst>
  <dgm:cxnLst>
    <dgm:cxn modelId="{99963A00-056D-4E7F-BABE-B261B79204AA}" type="presOf" srcId="{F59791D6-7A8D-4E1E-BE3F-8611C4A75207}" destId="{A4C2F677-E61E-413C-BEC4-774DFF0DC74E}" srcOrd="0" destOrd="0" presId="urn:microsoft.com/office/officeart/2008/layout/LinedList"/>
    <dgm:cxn modelId="{E765895F-D810-463F-A9CE-84EBF40A5A0B}" srcId="{703033C7-25F7-4D16-A2DA-EFEC534E9A5F}" destId="{2BF121B5-98F8-46F6-BC90-42F3A2EEA097}" srcOrd="2" destOrd="0" parTransId="{8EA2C173-7AC4-4FC9-85B0-072A22FEE03D}" sibTransId="{4F872B18-34AE-46B3-BDDC-2E23AC5CDCF3}"/>
    <dgm:cxn modelId="{07DA3164-461A-479D-A839-11FC2B4A4088}" srcId="{703033C7-25F7-4D16-A2DA-EFEC534E9A5F}" destId="{F59791D6-7A8D-4E1E-BE3F-8611C4A75207}" srcOrd="3" destOrd="0" parTransId="{6A9844D2-429D-4EB1-BC15-9F91A7C7A09E}" sibTransId="{6F66A2D4-D557-426E-B8BF-0A02C7EA3414}"/>
    <dgm:cxn modelId="{9241B159-8714-493D-AF7D-73952095DA00}" srcId="{703033C7-25F7-4D16-A2DA-EFEC534E9A5F}" destId="{29B6301D-5463-4EAC-8DA4-2C6D355378B2}" srcOrd="0" destOrd="0" parTransId="{779D6610-552D-41C4-8438-F25BC01DC129}" sibTransId="{64064B2A-24C9-46EF-9C5E-16E8C8ABDF59}"/>
    <dgm:cxn modelId="{1E338780-ABE6-460C-8F8A-C0BD51E2B43C}" type="presOf" srcId="{2BF121B5-98F8-46F6-BC90-42F3A2EEA097}" destId="{B1AAD158-D089-40BE-BDE7-677763AADEAA}" srcOrd="0" destOrd="0" presId="urn:microsoft.com/office/officeart/2008/layout/LinedList"/>
    <dgm:cxn modelId="{D4C44A89-80A2-455A-A959-9C38F19B9ACA}" srcId="{703033C7-25F7-4D16-A2DA-EFEC534E9A5F}" destId="{185650E7-C800-407A-A259-022D7E4598C0}" srcOrd="1" destOrd="0" parTransId="{286DE182-CB31-400F-981A-4272C4489BE2}" sibTransId="{DE1CB72A-AD42-4C61-941E-296F73799247}"/>
    <dgm:cxn modelId="{06F08FB2-867C-4D61-87BA-C2D80BB985D9}" type="presOf" srcId="{185650E7-C800-407A-A259-022D7E4598C0}" destId="{E796C95E-8A1F-4631-8D71-E992402A75C1}" srcOrd="0" destOrd="0" presId="urn:microsoft.com/office/officeart/2008/layout/LinedList"/>
    <dgm:cxn modelId="{B492EED5-B679-4D4E-9DD2-02320C448F3F}" type="presOf" srcId="{29B6301D-5463-4EAC-8DA4-2C6D355378B2}" destId="{5413AE1A-19DF-498C-8A7A-83F9BC19DDDA}" srcOrd="0" destOrd="0" presId="urn:microsoft.com/office/officeart/2008/layout/LinedList"/>
    <dgm:cxn modelId="{C7C609FD-3634-4336-82CB-565995FBF060}" type="presOf" srcId="{703033C7-25F7-4D16-A2DA-EFEC534E9A5F}" destId="{95F9F911-CE6C-46C6-A781-F699392FE618}" srcOrd="0" destOrd="0" presId="urn:microsoft.com/office/officeart/2008/layout/LinedList"/>
    <dgm:cxn modelId="{E161499C-0014-4272-A73F-B2171B18B054}" type="presParOf" srcId="{95F9F911-CE6C-46C6-A781-F699392FE618}" destId="{27DBF1B3-86C8-48F8-A899-DAEBC672E611}" srcOrd="0" destOrd="0" presId="urn:microsoft.com/office/officeart/2008/layout/LinedList"/>
    <dgm:cxn modelId="{8344C1BB-0C88-48CB-8F3F-79B927AB367A}" type="presParOf" srcId="{95F9F911-CE6C-46C6-A781-F699392FE618}" destId="{A84E066F-EA94-4DCF-BB75-53D4544B369F}" srcOrd="1" destOrd="0" presId="urn:microsoft.com/office/officeart/2008/layout/LinedList"/>
    <dgm:cxn modelId="{271682CA-0157-4128-927A-D316ADC4882F}" type="presParOf" srcId="{A84E066F-EA94-4DCF-BB75-53D4544B369F}" destId="{5413AE1A-19DF-498C-8A7A-83F9BC19DDDA}" srcOrd="0" destOrd="0" presId="urn:microsoft.com/office/officeart/2008/layout/LinedList"/>
    <dgm:cxn modelId="{5FCB7705-E6C9-4218-8754-E447A47B90DE}" type="presParOf" srcId="{A84E066F-EA94-4DCF-BB75-53D4544B369F}" destId="{5B3009BD-01CE-465E-BDEB-995673B53F78}" srcOrd="1" destOrd="0" presId="urn:microsoft.com/office/officeart/2008/layout/LinedList"/>
    <dgm:cxn modelId="{E17656A1-9F75-44BF-953A-19C7B804FC45}" type="presParOf" srcId="{95F9F911-CE6C-46C6-A781-F699392FE618}" destId="{2733CCC2-70D0-476D-961A-83AB2A3FFD96}" srcOrd="2" destOrd="0" presId="urn:microsoft.com/office/officeart/2008/layout/LinedList"/>
    <dgm:cxn modelId="{123A6B76-D555-4DCF-A665-7A7E025FC88E}" type="presParOf" srcId="{95F9F911-CE6C-46C6-A781-F699392FE618}" destId="{DB9E6BD5-AC1F-4B77-9D5D-6A02437B1B70}" srcOrd="3" destOrd="0" presId="urn:microsoft.com/office/officeart/2008/layout/LinedList"/>
    <dgm:cxn modelId="{6850CE12-F1C7-4057-AD17-239995F29AB1}" type="presParOf" srcId="{DB9E6BD5-AC1F-4B77-9D5D-6A02437B1B70}" destId="{E796C95E-8A1F-4631-8D71-E992402A75C1}" srcOrd="0" destOrd="0" presId="urn:microsoft.com/office/officeart/2008/layout/LinedList"/>
    <dgm:cxn modelId="{998B9261-3EA3-4004-9A93-328A71110C22}" type="presParOf" srcId="{DB9E6BD5-AC1F-4B77-9D5D-6A02437B1B70}" destId="{B89A37E0-C693-4B0C-85BB-389A25B216CC}" srcOrd="1" destOrd="0" presId="urn:microsoft.com/office/officeart/2008/layout/LinedList"/>
    <dgm:cxn modelId="{A236F805-2352-49C6-AA5A-2835EA1A9DA6}" type="presParOf" srcId="{95F9F911-CE6C-46C6-A781-F699392FE618}" destId="{CF31CB9F-C8D5-43ED-985B-E5A2A6FAB368}" srcOrd="4" destOrd="0" presId="urn:microsoft.com/office/officeart/2008/layout/LinedList"/>
    <dgm:cxn modelId="{2BCEBF19-2115-4656-B8AC-FE8461953880}" type="presParOf" srcId="{95F9F911-CE6C-46C6-A781-F699392FE618}" destId="{93CE817A-2E62-44B2-B9FC-110EFBCDB9B0}" srcOrd="5" destOrd="0" presId="urn:microsoft.com/office/officeart/2008/layout/LinedList"/>
    <dgm:cxn modelId="{66686D0C-FAA4-4CC9-8E58-0D99758A5CC4}" type="presParOf" srcId="{93CE817A-2E62-44B2-B9FC-110EFBCDB9B0}" destId="{B1AAD158-D089-40BE-BDE7-677763AADEAA}" srcOrd="0" destOrd="0" presId="urn:microsoft.com/office/officeart/2008/layout/LinedList"/>
    <dgm:cxn modelId="{43E12072-075F-4995-8C77-155B5CAD6A77}" type="presParOf" srcId="{93CE817A-2E62-44B2-B9FC-110EFBCDB9B0}" destId="{8462AD71-E13A-4330-98DF-11FD837981B8}" srcOrd="1" destOrd="0" presId="urn:microsoft.com/office/officeart/2008/layout/LinedList"/>
    <dgm:cxn modelId="{F0A779BB-CE4E-44A2-8483-45F9AC5E178A}" type="presParOf" srcId="{95F9F911-CE6C-46C6-A781-F699392FE618}" destId="{45572382-26A4-4448-8852-95B06DEFFB99}" srcOrd="6" destOrd="0" presId="urn:microsoft.com/office/officeart/2008/layout/LinedList"/>
    <dgm:cxn modelId="{F95A704F-0115-4B76-9560-15ED1834F891}" type="presParOf" srcId="{95F9F911-CE6C-46C6-A781-F699392FE618}" destId="{98239282-6A2B-4D2C-9EC6-A9F4877AF8D7}" srcOrd="7" destOrd="0" presId="urn:microsoft.com/office/officeart/2008/layout/LinedList"/>
    <dgm:cxn modelId="{4167BA9D-4E1A-4D70-8512-B3C91746D209}" type="presParOf" srcId="{98239282-6A2B-4D2C-9EC6-A9F4877AF8D7}" destId="{A4C2F677-E61E-413C-BEC4-774DFF0DC74E}" srcOrd="0" destOrd="0" presId="urn:microsoft.com/office/officeart/2008/layout/LinedList"/>
    <dgm:cxn modelId="{17BDF34E-07AB-40B7-8295-4A49BB75BE41}" type="presParOf" srcId="{98239282-6A2B-4D2C-9EC6-A9F4877AF8D7}" destId="{4A53DB22-A61A-4A7A-897A-7110B266085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18775-FF2D-4B58-9433-CE76CFDA6C6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5F0302C3-2B89-49F9-9E12-8A0D00C99959}">
      <dgm:prSet phldrT="[Text]"/>
      <dgm:spPr/>
      <dgm:t>
        <a:bodyPr/>
        <a:lstStyle/>
        <a:p>
          <a:r>
            <a:rPr lang="en-US" b="0" i="0" dirty="0">
              <a:solidFill>
                <a:schemeClr val="bg1"/>
              </a:solidFill>
              <a:effectLst/>
              <a:latin typeface="+mn-lt"/>
            </a:rPr>
            <a:t>part of an efficient resource management strategy</a:t>
          </a:r>
          <a:endParaRPr lang="en-US" dirty="0">
            <a:solidFill>
              <a:schemeClr val="bg1"/>
            </a:solidFill>
            <a:latin typeface="+mn-lt"/>
          </a:endParaRPr>
        </a:p>
      </dgm:t>
    </dgm:pt>
    <dgm:pt modelId="{B32DD3AA-8EFD-4BED-A283-F24ED436ECAF}" type="parTrans" cxnId="{EA791705-BAA6-4159-9B53-036B09A790E7}">
      <dgm:prSet/>
      <dgm:spPr/>
      <dgm:t>
        <a:bodyPr/>
        <a:lstStyle/>
        <a:p>
          <a:endParaRPr lang="en-US"/>
        </a:p>
      </dgm:t>
    </dgm:pt>
    <dgm:pt modelId="{A47D9554-2631-496B-86CF-B6EBD0B3D085}" type="sibTrans" cxnId="{EA791705-BAA6-4159-9B53-036B09A790E7}">
      <dgm:prSet/>
      <dgm:spPr/>
      <dgm:t>
        <a:bodyPr/>
        <a:lstStyle/>
        <a:p>
          <a:endParaRPr lang="en-US"/>
        </a:p>
      </dgm:t>
    </dgm:pt>
    <dgm:pt modelId="{5E6F3CC2-6EF6-482F-B94B-4D0C1C9618C7}">
      <dgm:prSet phldrT="[Text]"/>
      <dgm:spPr/>
      <dgm:t>
        <a:bodyPr/>
        <a:lstStyle/>
        <a:p>
          <a:r>
            <a:rPr lang="en-US" dirty="0">
              <a:solidFill>
                <a:schemeClr val="bg1"/>
              </a:solidFill>
              <a:effectLst/>
              <a:latin typeface="+mn-lt"/>
            </a:rPr>
            <a:t>solution for economic, political, social and environmental issues.</a:t>
          </a:r>
          <a:endParaRPr lang="en-US" dirty="0">
            <a:solidFill>
              <a:schemeClr val="bg1"/>
            </a:solidFill>
            <a:latin typeface="+mn-lt"/>
          </a:endParaRPr>
        </a:p>
      </dgm:t>
    </dgm:pt>
    <dgm:pt modelId="{057F9559-753E-440E-97AA-DC4D8F6D6069}" type="sibTrans" cxnId="{F558F369-E338-4922-932E-BDE289F2BFCD}">
      <dgm:prSet/>
      <dgm:spPr/>
      <dgm:t>
        <a:bodyPr/>
        <a:lstStyle/>
        <a:p>
          <a:endParaRPr lang="en-US"/>
        </a:p>
      </dgm:t>
    </dgm:pt>
    <dgm:pt modelId="{E9C5103A-7725-4771-BC51-FEFDD857CD6D}" type="parTrans" cxnId="{F558F369-E338-4922-932E-BDE289F2BFCD}">
      <dgm:prSet/>
      <dgm:spPr/>
      <dgm:t>
        <a:bodyPr/>
        <a:lstStyle/>
        <a:p>
          <a:endParaRPr lang="en-US"/>
        </a:p>
      </dgm:t>
    </dgm:pt>
    <dgm:pt modelId="{1DB7A07D-0B11-4203-879A-168BA722B878}">
      <dgm:prSet phldrT="[Text]"/>
      <dgm:spPr/>
      <dgm:t>
        <a:bodyPr/>
        <a:lstStyle/>
        <a:p>
          <a:r>
            <a:rPr lang="en-US" dirty="0">
              <a:solidFill>
                <a:schemeClr val="bg1"/>
              </a:solidFill>
              <a:effectLst/>
              <a:latin typeface="+mn-lt"/>
            </a:rPr>
            <a:t>driver of job creation, green growth and global sustainability.</a:t>
          </a:r>
          <a:endParaRPr lang="en-US" dirty="0">
            <a:solidFill>
              <a:schemeClr val="bg1"/>
            </a:solidFill>
            <a:latin typeface="+mn-lt"/>
          </a:endParaRPr>
        </a:p>
      </dgm:t>
    </dgm:pt>
    <dgm:pt modelId="{5FDBD56C-2152-427D-B203-2F90345CC888}" type="sibTrans" cxnId="{D6F4D33F-755E-4CE5-9CFB-A95D16FCEEEC}">
      <dgm:prSet/>
      <dgm:spPr/>
      <dgm:t>
        <a:bodyPr/>
        <a:lstStyle/>
        <a:p>
          <a:endParaRPr lang="en-US"/>
        </a:p>
      </dgm:t>
    </dgm:pt>
    <dgm:pt modelId="{A0236C45-1B4E-4DEE-93D1-240EE5D2A90D}" type="parTrans" cxnId="{D6F4D33F-755E-4CE5-9CFB-A95D16FCEEEC}">
      <dgm:prSet/>
      <dgm:spPr/>
      <dgm:t>
        <a:bodyPr/>
        <a:lstStyle/>
        <a:p>
          <a:endParaRPr lang="en-US"/>
        </a:p>
      </dgm:t>
    </dgm:pt>
    <dgm:pt modelId="{065C87F7-1CFA-4F91-A1B2-060702D232AE}">
      <dgm:prSet phldrT="[Text]"/>
      <dgm:spPr/>
      <dgm:t>
        <a:bodyPr/>
        <a:lstStyle/>
        <a:p>
          <a:r>
            <a:rPr lang="en-US" dirty="0">
              <a:solidFill>
                <a:schemeClr val="bg1"/>
              </a:solidFill>
              <a:effectLst/>
              <a:latin typeface="+mn-lt"/>
            </a:rPr>
            <a:t>for green growth and global sustainable development</a:t>
          </a:r>
          <a:endParaRPr lang="en-US" dirty="0">
            <a:solidFill>
              <a:schemeClr val="bg1"/>
            </a:solidFill>
            <a:latin typeface="+mn-lt"/>
          </a:endParaRPr>
        </a:p>
      </dgm:t>
    </dgm:pt>
    <dgm:pt modelId="{A8FF1770-D51D-40F0-8554-7DF38A10E972}" type="sibTrans" cxnId="{48F01A88-5E29-4BA4-B3A4-8CEE4ADED315}">
      <dgm:prSet/>
      <dgm:spPr/>
      <dgm:t>
        <a:bodyPr/>
        <a:lstStyle/>
        <a:p>
          <a:endParaRPr lang="en-US"/>
        </a:p>
      </dgm:t>
    </dgm:pt>
    <dgm:pt modelId="{D6042302-9926-46B0-9E6D-FFCFAB8A53C5}" type="parTrans" cxnId="{48F01A88-5E29-4BA4-B3A4-8CEE4ADED315}">
      <dgm:prSet/>
      <dgm:spPr/>
      <dgm:t>
        <a:bodyPr/>
        <a:lstStyle/>
        <a:p>
          <a:endParaRPr lang="en-US"/>
        </a:p>
      </dgm:t>
    </dgm:pt>
    <dgm:pt modelId="{B184434B-B648-42AB-8CE2-7DB583DA4F3D}">
      <dgm:prSet phldrT="[Text]"/>
      <dgm:spPr/>
      <dgm:t>
        <a:bodyPr/>
        <a:lstStyle/>
        <a:p>
          <a:r>
            <a:rPr lang="en-US" dirty="0">
              <a:solidFill>
                <a:schemeClr val="bg1"/>
              </a:solidFill>
              <a:effectLst/>
              <a:latin typeface="+mn-lt"/>
            </a:rPr>
            <a:t>occupies an important place in the socio-economic and energy development strategy of Tajikistan.</a:t>
          </a:r>
          <a:endParaRPr lang="en-US" dirty="0">
            <a:solidFill>
              <a:schemeClr val="bg1"/>
            </a:solidFill>
            <a:latin typeface="+mn-lt"/>
          </a:endParaRPr>
        </a:p>
      </dgm:t>
    </dgm:pt>
    <dgm:pt modelId="{3272F8B0-5A7B-4F02-8DB4-2EAE29F47890}" type="parTrans" cxnId="{4F51C8AE-02C2-406D-8C19-748FC5BCF464}">
      <dgm:prSet/>
      <dgm:spPr/>
      <dgm:t>
        <a:bodyPr/>
        <a:lstStyle/>
        <a:p>
          <a:endParaRPr lang="en-US"/>
        </a:p>
      </dgm:t>
    </dgm:pt>
    <dgm:pt modelId="{7FFEAC35-87F7-4CA3-A022-72F221C75018}" type="sibTrans" cxnId="{4F51C8AE-02C2-406D-8C19-748FC5BCF464}">
      <dgm:prSet/>
      <dgm:spPr/>
      <dgm:t>
        <a:bodyPr/>
        <a:lstStyle/>
        <a:p>
          <a:endParaRPr lang="en-US"/>
        </a:p>
      </dgm:t>
    </dgm:pt>
    <dgm:pt modelId="{15D8F5C4-D90D-4BCD-A3ED-E861B702A23B}" type="pres">
      <dgm:prSet presAssocID="{01118775-FF2D-4B58-9433-CE76CFDA6C6B}" presName="Name0" presStyleCnt="0">
        <dgm:presLayoutVars>
          <dgm:chMax val="7"/>
          <dgm:chPref val="7"/>
          <dgm:dir/>
        </dgm:presLayoutVars>
      </dgm:prSet>
      <dgm:spPr/>
    </dgm:pt>
    <dgm:pt modelId="{52829481-3639-4DA8-9913-BADD76801CBF}" type="pres">
      <dgm:prSet presAssocID="{01118775-FF2D-4B58-9433-CE76CFDA6C6B}" presName="Name1" presStyleCnt="0"/>
      <dgm:spPr/>
    </dgm:pt>
    <dgm:pt modelId="{2C590E4A-E6BA-4AB6-B0C1-BC1860D1D8CB}" type="pres">
      <dgm:prSet presAssocID="{01118775-FF2D-4B58-9433-CE76CFDA6C6B}" presName="cycle" presStyleCnt="0"/>
      <dgm:spPr/>
    </dgm:pt>
    <dgm:pt modelId="{1F91B36C-787C-42AB-BE1E-462FDDE0376C}" type="pres">
      <dgm:prSet presAssocID="{01118775-FF2D-4B58-9433-CE76CFDA6C6B}" presName="srcNode" presStyleLbl="node1" presStyleIdx="0" presStyleCnt="5"/>
      <dgm:spPr/>
    </dgm:pt>
    <dgm:pt modelId="{033B2117-1760-4B84-A9A1-D020ACA2BF5B}" type="pres">
      <dgm:prSet presAssocID="{01118775-FF2D-4B58-9433-CE76CFDA6C6B}" presName="conn" presStyleLbl="parChTrans1D2" presStyleIdx="0" presStyleCnt="1"/>
      <dgm:spPr/>
    </dgm:pt>
    <dgm:pt modelId="{ED924E6D-AB8F-4B17-9F9C-768A88F5F955}" type="pres">
      <dgm:prSet presAssocID="{01118775-FF2D-4B58-9433-CE76CFDA6C6B}" presName="extraNode" presStyleLbl="node1" presStyleIdx="0" presStyleCnt="5"/>
      <dgm:spPr/>
    </dgm:pt>
    <dgm:pt modelId="{5F92A7C2-EDB9-432E-989E-F019E04027CD}" type="pres">
      <dgm:prSet presAssocID="{01118775-FF2D-4B58-9433-CE76CFDA6C6B}" presName="dstNode" presStyleLbl="node1" presStyleIdx="0" presStyleCnt="5"/>
      <dgm:spPr/>
    </dgm:pt>
    <dgm:pt modelId="{6C5FF7B1-A7D3-4D14-8DBE-A952B67595D0}" type="pres">
      <dgm:prSet presAssocID="{5F0302C3-2B89-49F9-9E12-8A0D00C99959}" presName="text_1" presStyleLbl="node1" presStyleIdx="0" presStyleCnt="5">
        <dgm:presLayoutVars>
          <dgm:bulletEnabled val="1"/>
        </dgm:presLayoutVars>
      </dgm:prSet>
      <dgm:spPr/>
    </dgm:pt>
    <dgm:pt modelId="{A06305BF-D92F-4427-8AD5-BE2B448FEFBF}" type="pres">
      <dgm:prSet presAssocID="{5F0302C3-2B89-49F9-9E12-8A0D00C99959}" presName="accent_1" presStyleCnt="0"/>
      <dgm:spPr/>
    </dgm:pt>
    <dgm:pt modelId="{B8E45A33-8727-43DC-84D1-D03A52FFB6C3}" type="pres">
      <dgm:prSet presAssocID="{5F0302C3-2B89-49F9-9E12-8A0D00C99959}" presName="accentRepeatNode" presStyleLbl="solidFgAcc1" presStyleIdx="0" presStyleCnt="5"/>
      <dgm:spPr/>
    </dgm:pt>
    <dgm:pt modelId="{00A4A5B5-D9CD-48B5-8146-6CC9E97D1FEE}" type="pres">
      <dgm:prSet presAssocID="{5E6F3CC2-6EF6-482F-B94B-4D0C1C9618C7}" presName="text_2" presStyleLbl="node1" presStyleIdx="1" presStyleCnt="5">
        <dgm:presLayoutVars>
          <dgm:bulletEnabled val="1"/>
        </dgm:presLayoutVars>
      </dgm:prSet>
      <dgm:spPr/>
    </dgm:pt>
    <dgm:pt modelId="{9D85C9FF-6CCE-47F8-A0D4-B04F0E61572F}" type="pres">
      <dgm:prSet presAssocID="{5E6F3CC2-6EF6-482F-B94B-4D0C1C9618C7}" presName="accent_2" presStyleCnt="0"/>
      <dgm:spPr/>
    </dgm:pt>
    <dgm:pt modelId="{ADA0ED04-D30A-4C65-B220-77C92F264D7B}" type="pres">
      <dgm:prSet presAssocID="{5E6F3CC2-6EF6-482F-B94B-4D0C1C9618C7}" presName="accentRepeatNode" presStyleLbl="solidFgAcc1" presStyleIdx="1" presStyleCnt="5"/>
      <dgm:spPr/>
    </dgm:pt>
    <dgm:pt modelId="{E5DEA0D6-7A66-475E-989E-B4D5C33EA347}" type="pres">
      <dgm:prSet presAssocID="{1DB7A07D-0B11-4203-879A-168BA722B878}" presName="text_3" presStyleLbl="node1" presStyleIdx="2" presStyleCnt="5">
        <dgm:presLayoutVars>
          <dgm:bulletEnabled val="1"/>
        </dgm:presLayoutVars>
      </dgm:prSet>
      <dgm:spPr/>
    </dgm:pt>
    <dgm:pt modelId="{F7DDFEEF-05E7-447B-AB15-D153CEC70398}" type="pres">
      <dgm:prSet presAssocID="{1DB7A07D-0B11-4203-879A-168BA722B878}" presName="accent_3" presStyleCnt="0"/>
      <dgm:spPr/>
    </dgm:pt>
    <dgm:pt modelId="{0631844F-7E6E-4722-A88D-E3F2EADF257A}" type="pres">
      <dgm:prSet presAssocID="{1DB7A07D-0B11-4203-879A-168BA722B878}" presName="accentRepeatNode" presStyleLbl="solidFgAcc1" presStyleIdx="2" presStyleCnt="5"/>
      <dgm:spPr/>
    </dgm:pt>
    <dgm:pt modelId="{3949E003-37DB-42FD-A68A-85C05E7B4660}" type="pres">
      <dgm:prSet presAssocID="{065C87F7-1CFA-4F91-A1B2-060702D232AE}" presName="text_4" presStyleLbl="node1" presStyleIdx="3" presStyleCnt="5">
        <dgm:presLayoutVars>
          <dgm:bulletEnabled val="1"/>
        </dgm:presLayoutVars>
      </dgm:prSet>
      <dgm:spPr/>
    </dgm:pt>
    <dgm:pt modelId="{1D65C733-C664-4710-9574-368472D7E875}" type="pres">
      <dgm:prSet presAssocID="{065C87F7-1CFA-4F91-A1B2-060702D232AE}" presName="accent_4" presStyleCnt="0"/>
      <dgm:spPr/>
    </dgm:pt>
    <dgm:pt modelId="{E62ABF5C-3202-47E7-B8A9-207FFF7BC300}" type="pres">
      <dgm:prSet presAssocID="{065C87F7-1CFA-4F91-A1B2-060702D232AE}" presName="accentRepeatNode" presStyleLbl="solidFgAcc1" presStyleIdx="3" presStyleCnt="5"/>
      <dgm:spPr/>
    </dgm:pt>
    <dgm:pt modelId="{1E65DB51-2C8E-4A3F-80CE-FFCE34CA0DA9}" type="pres">
      <dgm:prSet presAssocID="{B184434B-B648-42AB-8CE2-7DB583DA4F3D}" presName="text_5" presStyleLbl="node1" presStyleIdx="4" presStyleCnt="5" custScaleY="135022">
        <dgm:presLayoutVars>
          <dgm:bulletEnabled val="1"/>
        </dgm:presLayoutVars>
      </dgm:prSet>
      <dgm:spPr/>
    </dgm:pt>
    <dgm:pt modelId="{001EAAE3-64AF-452B-8BBA-3ABF0EC10188}" type="pres">
      <dgm:prSet presAssocID="{B184434B-B648-42AB-8CE2-7DB583DA4F3D}" presName="accent_5" presStyleCnt="0"/>
      <dgm:spPr/>
    </dgm:pt>
    <dgm:pt modelId="{4B0F2251-72AD-4D46-846A-CD7E6AFA6D40}" type="pres">
      <dgm:prSet presAssocID="{B184434B-B648-42AB-8CE2-7DB583DA4F3D}" presName="accentRepeatNode" presStyleLbl="solidFgAcc1" presStyleIdx="4" presStyleCnt="5"/>
      <dgm:spPr/>
    </dgm:pt>
  </dgm:ptLst>
  <dgm:cxnLst>
    <dgm:cxn modelId="{EA791705-BAA6-4159-9B53-036B09A790E7}" srcId="{01118775-FF2D-4B58-9433-CE76CFDA6C6B}" destId="{5F0302C3-2B89-49F9-9E12-8A0D00C99959}" srcOrd="0" destOrd="0" parTransId="{B32DD3AA-8EFD-4BED-A283-F24ED436ECAF}" sibTransId="{A47D9554-2631-496B-86CF-B6EBD0B3D085}"/>
    <dgm:cxn modelId="{D78DEE1D-D34A-47E6-9F09-E8A3A654B8B7}" type="presOf" srcId="{5E6F3CC2-6EF6-482F-B94B-4D0C1C9618C7}" destId="{00A4A5B5-D9CD-48B5-8146-6CC9E97D1FEE}" srcOrd="0" destOrd="0" presId="urn:microsoft.com/office/officeart/2008/layout/VerticalCurvedList"/>
    <dgm:cxn modelId="{D6F4D33F-755E-4CE5-9CFB-A95D16FCEEEC}" srcId="{01118775-FF2D-4B58-9433-CE76CFDA6C6B}" destId="{1DB7A07D-0B11-4203-879A-168BA722B878}" srcOrd="2" destOrd="0" parTransId="{A0236C45-1B4E-4DEE-93D1-240EE5D2A90D}" sibTransId="{5FDBD56C-2152-427D-B203-2F90345CC888}"/>
    <dgm:cxn modelId="{6AC3B25E-8658-441B-86B5-AED37E30F0AA}" type="presOf" srcId="{5F0302C3-2B89-49F9-9E12-8A0D00C99959}" destId="{6C5FF7B1-A7D3-4D14-8DBE-A952B67595D0}" srcOrd="0" destOrd="0" presId="urn:microsoft.com/office/officeart/2008/layout/VerticalCurvedList"/>
    <dgm:cxn modelId="{F558F369-E338-4922-932E-BDE289F2BFCD}" srcId="{01118775-FF2D-4B58-9433-CE76CFDA6C6B}" destId="{5E6F3CC2-6EF6-482F-B94B-4D0C1C9618C7}" srcOrd="1" destOrd="0" parTransId="{E9C5103A-7725-4771-BC51-FEFDD857CD6D}" sibTransId="{057F9559-753E-440E-97AA-DC4D8F6D6069}"/>
    <dgm:cxn modelId="{9EEF9470-F061-48FA-A213-2C0034670A1E}" type="presOf" srcId="{065C87F7-1CFA-4F91-A1B2-060702D232AE}" destId="{3949E003-37DB-42FD-A68A-85C05E7B4660}" srcOrd="0" destOrd="0" presId="urn:microsoft.com/office/officeart/2008/layout/VerticalCurvedList"/>
    <dgm:cxn modelId="{5579EA51-A0E6-41A1-808E-4ED12DA87D2D}" type="presOf" srcId="{01118775-FF2D-4B58-9433-CE76CFDA6C6B}" destId="{15D8F5C4-D90D-4BCD-A3ED-E861B702A23B}" srcOrd="0" destOrd="0" presId="urn:microsoft.com/office/officeart/2008/layout/VerticalCurvedList"/>
    <dgm:cxn modelId="{8C8D8F57-4EEE-452A-A8F5-3F58CCAC7217}" type="presOf" srcId="{1DB7A07D-0B11-4203-879A-168BA722B878}" destId="{E5DEA0D6-7A66-475E-989E-B4D5C33EA347}" srcOrd="0" destOrd="0" presId="urn:microsoft.com/office/officeart/2008/layout/VerticalCurvedList"/>
    <dgm:cxn modelId="{48F01A88-5E29-4BA4-B3A4-8CEE4ADED315}" srcId="{01118775-FF2D-4B58-9433-CE76CFDA6C6B}" destId="{065C87F7-1CFA-4F91-A1B2-060702D232AE}" srcOrd="3" destOrd="0" parTransId="{D6042302-9926-46B0-9E6D-FFCFAB8A53C5}" sibTransId="{A8FF1770-D51D-40F0-8554-7DF38A10E972}"/>
    <dgm:cxn modelId="{4F51C8AE-02C2-406D-8C19-748FC5BCF464}" srcId="{01118775-FF2D-4B58-9433-CE76CFDA6C6B}" destId="{B184434B-B648-42AB-8CE2-7DB583DA4F3D}" srcOrd="4" destOrd="0" parTransId="{3272F8B0-5A7B-4F02-8DB4-2EAE29F47890}" sibTransId="{7FFEAC35-87F7-4CA3-A022-72F221C75018}"/>
    <dgm:cxn modelId="{98EE21EB-1137-4031-BDD0-FFC3745EEC4C}" type="presOf" srcId="{B184434B-B648-42AB-8CE2-7DB583DA4F3D}" destId="{1E65DB51-2C8E-4A3F-80CE-FFCE34CA0DA9}" srcOrd="0" destOrd="0" presId="urn:microsoft.com/office/officeart/2008/layout/VerticalCurvedList"/>
    <dgm:cxn modelId="{643FE9F4-D5E8-4E86-BBF9-F06DAB40E70D}" type="presOf" srcId="{A47D9554-2631-496B-86CF-B6EBD0B3D085}" destId="{033B2117-1760-4B84-A9A1-D020ACA2BF5B}" srcOrd="0" destOrd="0" presId="urn:microsoft.com/office/officeart/2008/layout/VerticalCurvedList"/>
    <dgm:cxn modelId="{371AF35E-3AD7-4E1D-8C1C-AAD8C875EF4B}" type="presParOf" srcId="{15D8F5C4-D90D-4BCD-A3ED-E861B702A23B}" destId="{52829481-3639-4DA8-9913-BADD76801CBF}" srcOrd="0" destOrd="0" presId="urn:microsoft.com/office/officeart/2008/layout/VerticalCurvedList"/>
    <dgm:cxn modelId="{1F93335D-ED58-42F0-A1B0-6AA70B9BDA0C}" type="presParOf" srcId="{52829481-3639-4DA8-9913-BADD76801CBF}" destId="{2C590E4A-E6BA-4AB6-B0C1-BC1860D1D8CB}" srcOrd="0" destOrd="0" presId="urn:microsoft.com/office/officeart/2008/layout/VerticalCurvedList"/>
    <dgm:cxn modelId="{5035A48F-0E02-4A84-A856-70E1FB37DA9E}" type="presParOf" srcId="{2C590E4A-E6BA-4AB6-B0C1-BC1860D1D8CB}" destId="{1F91B36C-787C-42AB-BE1E-462FDDE0376C}" srcOrd="0" destOrd="0" presId="urn:microsoft.com/office/officeart/2008/layout/VerticalCurvedList"/>
    <dgm:cxn modelId="{BEF439EF-57A9-4386-91B0-BBD05A9355AD}" type="presParOf" srcId="{2C590E4A-E6BA-4AB6-B0C1-BC1860D1D8CB}" destId="{033B2117-1760-4B84-A9A1-D020ACA2BF5B}" srcOrd="1" destOrd="0" presId="urn:microsoft.com/office/officeart/2008/layout/VerticalCurvedList"/>
    <dgm:cxn modelId="{B23396B8-560D-4AF2-83EA-D5319CC1DAD0}" type="presParOf" srcId="{2C590E4A-E6BA-4AB6-B0C1-BC1860D1D8CB}" destId="{ED924E6D-AB8F-4B17-9F9C-768A88F5F955}" srcOrd="2" destOrd="0" presId="urn:microsoft.com/office/officeart/2008/layout/VerticalCurvedList"/>
    <dgm:cxn modelId="{5FF3028E-326B-416F-A664-549231F9378B}" type="presParOf" srcId="{2C590E4A-E6BA-4AB6-B0C1-BC1860D1D8CB}" destId="{5F92A7C2-EDB9-432E-989E-F019E04027CD}" srcOrd="3" destOrd="0" presId="urn:microsoft.com/office/officeart/2008/layout/VerticalCurvedList"/>
    <dgm:cxn modelId="{3BB1A735-95F3-48C1-B950-05582483F11D}" type="presParOf" srcId="{52829481-3639-4DA8-9913-BADD76801CBF}" destId="{6C5FF7B1-A7D3-4D14-8DBE-A952B67595D0}" srcOrd="1" destOrd="0" presId="urn:microsoft.com/office/officeart/2008/layout/VerticalCurvedList"/>
    <dgm:cxn modelId="{0FA03F52-8619-41AB-B72C-FAC06BAFECC0}" type="presParOf" srcId="{52829481-3639-4DA8-9913-BADD76801CBF}" destId="{A06305BF-D92F-4427-8AD5-BE2B448FEFBF}" srcOrd="2" destOrd="0" presId="urn:microsoft.com/office/officeart/2008/layout/VerticalCurvedList"/>
    <dgm:cxn modelId="{DEE13D17-42D0-4960-B437-72E022003B37}" type="presParOf" srcId="{A06305BF-D92F-4427-8AD5-BE2B448FEFBF}" destId="{B8E45A33-8727-43DC-84D1-D03A52FFB6C3}" srcOrd="0" destOrd="0" presId="urn:microsoft.com/office/officeart/2008/layout/VerticalCurvedList"/>
    <dgm:cxn modelId="{C3C7BAF1-A146-439F-A740-4965FA877D14}" type="presParOf" srcId="{52829481-3639-4DA8-9913-BADD76801CBF}" destId="{00A4A5B5-D9CD-48B5-8146-6CC9E97D1FEE}" srcOrd="3" destOrd="0" presId="urn:microsoft.com/office/officeart/2008/layout/VerticalCurvedList"/>
    <dgm:cxn modelId="{BC93F756-E44A-4D7E-929B-386640BCE0BD}" type="presParOf" srcId="{52829481-3639-4DA8-9913-BADD76801CBF}" destId="{9D85C9FF-6CCE-47F8-A0D4-B04F0E61572F}" srcOrd="4" destOrd="0" presId="urn:microsoft.com/office/officeart/2008/layout/VerticalCurvedList"/>
    <dgm:cxn modelId="{D9FA672E-E219-425A-B5ED-8828541F107E}" type="presParOf" srcId="{9D85C9FF-6CCE-47F8-A0D4-B04F0E61572F}" destId="{ADA0ED04-D30A-4C65-B220-77C92F264D7B}" srcOrd="0" destOrd="0" presId="urn:microsoft.com/office/officeart/2008/layout/VerticalCurvedList"/>
    <dgm:cxn modelId="{7E7B409B-05E7-4E5D-8102-1E6D063123C4}" type="presParOf" srcId="{52829481-3639-4DA8-9913-BADD76801CBF}" destId="{E5DEA0D6-7A66-475E-989E-B4D5C33EA347}" srcOrd="5" destOrd="0" presId="urn:microsoft.com/office/officeart/2008/layout/VerticalCurvedList"/>
    <dgm:cxn modelId="{4DF4B92E-59CB-4420-A5EA-183C7ADA1768}" type="presParOf" srcId="{52829481-3639-4DA8-9913-BADD76801CBF}" destId="{F7DDFEEF-05E7-447B-AB15-D153CEC70398}" srcOrd="6" destOrd="0" presId="urn:microsoft.com/office/officeart/2008/layout/VerticalCurvedList"/>
    <dgm:cxn modelId="{C935AE0F-16FB-4E67-B826-037EE75539E9}" type="presParOf" srcId="{F7DDFEEF-05E7-447B-AB15-D153CEC70398}" destId="{0631844F-7E6E-4722-A88D-E3F2EADF257A}" srcOrd="0" destOrd="0" presId="urn:microsoft.com/office/officeart/2008/layout/VerticalCurvedList"/>
    <dgm:cxn modelId="{C47858C9-B799-4F0E-8BFB-64D947DB177B}" type="presParOf" srcId="{52829481-3639-4DA8-9913-BADD76801CBF}" destId="{3949E003-37DB-42FD-A68A-85C05E7B4660}" srcOrd="7" destOrd="0" presId="urn:microsoft.com/office/officeart/2008/layout/VerticalCurvedList"/>
    <dgm:cxn modelId="{6598FEB6-CEF9-4A41-ADA6-CBD68851125A}" type="presParOf" srcId="{52829481-3639-4DA8-9913-BADD76801CBF}" destId="{1D65C733-C664-4710-9574-368472D7E875}" srcOrd="8" destOrd="0" presId="urn:microsoft.com/office/officeart/2008/layout/VerticalCurvedList"/>
    <dgm:cxn modelId="{1A70CAF1-C071-47F0-A077-9CD07892C9AA}" type="presParOf" srcId="{1D65C733-C664-4710-9574-368472D7E875}" destId="{E62ABF5C-3202-47E7-B8A9-207FFF7BC300}" srcOrd="0" destOrd="0" presId="urn:microsoft.com/office/officeart/2008/layout/VerticalCurvedList"/>
    <dgm:cxn modelId="{29A9CAFC-6006-4DC4-AC7F-8E15237D22DB}" type="presParOf" srcId="{52829481-3639-4DA8-9913-BADD76801CBF}" destId="{1E65DB51-2C8E-4A3F-80CE-FFCE34CA0DA9}" srcOrd="9" destOrd="0" presId="urn:microsoft.com/office/officeart/2008/layout/VerticalCurvedList"/>
    <dgm:cxn modelId="{6FD4AF89-FCF3-48B8-BB4F-4184940C72E4}" type="presParOf" srcId="{52829481-3639-4DA8-9913-BADD76801CBF}" destId="{001EAAE3-64AF-452B-8BBA-3ABF0EC10188}" srcOrd="10" destOrd="0" presId="urn:microsoft.com/office/officeart/2008/layout/VerticalCurvedList"/>
    <dgm:cxn modelId="{D2022B4E-B1DC-46E5-809B-650CEA204C5F}" type="presParOf" srcId="{001EAAE3-64AF-452B-8BBA-3ABF0EC10188}" destId="{4B0F2251-72AD-4D46-846A-CD7E6AFA6D4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94DC5-02D4-4708-9265-466974F98F72}">
      <dsp:nvSpPr>
        <dsp:cNvPr id="0" name=""/>
        <dsp:cNvSpPr/>
      </dsp:nvSpPr>
      <dsp:spPr>
        <a:xfrm rot="5400000">
          <a:off x="5637809" y="-3242124"/>
          <a:ext cx="697203" cy="7356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CASA-1000 </a:t>
          </a:r>
          <a:r>
            <a:rPr lang="ru-RU" sz="1800" b="1" kern="1200" dirty="0"/>
            <a:t> </a:t>
          </a:r>
          <a:r>
            <a:rPr lang="en-US" sz="1800" b="1" kern="1200" dirty="0"/>
            <a:t>Secretariat Support</a:t>
          </a:r>
          <a:endParaRPr lang="en-US" sz="1800" kern="1200" dirty="0"/>
        </a:p>
      </dsp:txBody>
      <dsp:txXfrm rot="-5400000">
        <a:off x="2308401" y="121319"/>
        <a:ext cx="7321986" cy="629133"/>
      </dsp:txXfrm>
    </dsp:sp>
    <dsp:sp modelId="{FE832712-E7D8-407B-B582-48FB1F3306BC}">
      <dsp:nvSpPr>
        <dsp:cNvPr id="0" name=""/>
        <dsp:cNvSpPr/>
      </dsp:nvSpPr>
      <dsp:spPr>
        <a:xfrm>
          <a:off x="159660" y="134"/>
          <a:ext cx="2148739" cy="8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b="0" kern="1200" dirty="0"/>
            <a:t>USAID</a:t>
          </a:r>
        </a:p>
      </dsp:txBody>
      <dsp:txXfrm>
        <a:off x="202203" y="42677"/>
        <a:ext cx="2063653" cy="786418"/>
      </dsp:txXfrm>
    </dsp:sp>
    <dsp:sp modelId="{467803C8-8F05-43D2-B747-C570C695E02F}">
      <dsp:nvSpPr>
        <dsp:cNvPr id="0" name=""/>
        <dsp:cNvSpPr/>
      </dsp:nvSpPr>
      <dsp:spPr>
        <a:xfrm rot="5400000">
          <a:off x="5637809" y="-2366659"/>
          <a:ext cx="697203" cy="7356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Power the Future - </a:t>
          </a:r>
          <a:r>
            <a:rPr lang="en-US" sz="1800" b="1" i="0" kern="1200" dirty="0" err="1"/>
            <a:t>Charsem</a:t>
          </a:r>
          <a:endParaRPr lang="en-US" sz="1800" kern="1200" dirty="0"/>
        </a:p>
      </dsp:txBody>
      <dsp:txXfrm rot="-5400000">
        <a:off x="2308401" y="996784"/>
        <a:ext cx="7321986" cy="629133"/>
      </dsp:txXfrm>
    </dsp:sp>
    <dsp:sp modelId="{2554F6FE-909C-44F6-8EC1-0E587E9FD6E6}">
      <dsp:nvSpPr>
        <dsp:cNvPr id="0" name=""/>
        <dsp:cNvSpPr/>
      </dsp:nvSpPr>
      <dsp:spPr>
        <a:xfrm>
          <a:off x="159660" y="915213"/>
          <a:ext cx="2148739" cy="7922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a:t>USAID</a:t>
          </a:r>
          <a:endParaRPr lang="en-US" sz="4000" kern="1200" dirty="0"/>
        </a:p>
      </dsp:txBody>
      <dsp:txXfrm>
        <a:off x="198336" y="953889"/>
        <a:ext cx="2071387" cy="714923"/>
      </dsp:txXfrm>
    </dsp:sp>
    <dsp:sp modelId="{39123079-29E5-4305-A74A-FB4E1ACCD9FF}">
      <dsp:nvSpPr>
        <dsp:cNvPr id="0" name=""/>
        <dsp:cNvSpPr/>
      </dsp:nvSpPr>
      <dsp:spPr>
        <a:xfrm rot="5400000">
          <a:off x="5637809" y="-1491194"/>
          <a:ext cx="697203" cy="7356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n-US" sz="1800" b="1" kern="1200" dirty="0"/>
            <a:t>External Management of the </a:t>
          </a:r>
          <a:r>
            <a:rPr lang="en-US" sz="1800" b="1" kern="1200" dirty="0" err="1"/>
            <a:t>Barki</a:t>
          </a:r>
          <a:r>
            <a:rPr lang="en-US" sz="1800" b="1" kern="1200" dirty="0"/>
            <a:t> </a:t>
          </a:r>
          <a:r>
            <a:rPr lang="en-US" sz="1800" b="1" kern="1200" dirty="0" err="1"/>
            <a:t>Tojik</a:t>
          </a:r>
          <a:endParaRPr lang="en-US" sz="1800" b="1" kern="1200" dirty="0"/>
        </a:p>
        <a:p>
          <a:pPr marL="171450" lvl="1" indent="0" algn="l" defTabSz="800100">
            <a:lnSpc>
              <a:spcPct val="90000"/>
            </a:lnSpc>
            <a:spcBef>
              <a:spcPct val="0"/>
            </a:spcBef>
            <a:spcAft>
              <a:spcPct val="15000"/>
            </a:spcAft>
            <a:buNone/>
          </a:pPr>
          <a:r>
            <a:rPr lang="en-US" sz="1800" b="1" kern="1200" dirty="0"/>
            <a:t>Distribution Company</a:t>
          </a:r>
        </a:p>
      </dsp:txBody>
      <dsp:txXfrm rot="-5400000">
        <a:off x="2308401" y="1872249"/>
        <a:ext cx="7321986" cy="629133"/>
      </dsp:txXfrm>
    </dsp:sp>
    <dsp:sp modelId="{A4D2A07B-CC04-4949-816E-58FE3DF22DCA}">
      <dsp:nvSpPr>
        <dsp:cNvPr id="0" name=""/>
        <dsp:cNvSpPr/>
      </dsp:nvSpPr>
      <dsp:spPr>
        <a:xfrm>
          <a:off x="159660" y="1751064"/>
          <a:ext cx="2148739" cy="8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ADB</a:t>
          </a:r>
        </a:p>
      </dsp:txBody>
      <dsp:txXfrm>
        <a:off x="202203" y="1793607"/>
        <a:ext cx="2063653" cy="786418"/>
      </dsp:txXfrm>
    </dsp:sp>
    <dsp:sp modelId="{ABE2AFAA-B658-4A22-8212-058739925804}">
      <dsp:nvSpPr>
        <dsp:cNvPr id="0" name=""/>
        <dsp:cNvSpPr/>
      </dsp:nvSpPr>
      <dsp:spPr>
        <a:xfrm rot="5400000">
          <a:off x="5637809" y="-576114"/>
          <a:ext cx="697203" cy="7356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solidFill>
                <a:srgbClr val="000000"/>
              </a:solidFill>
              <a:effectLst/>
              <a:latin typeface="+mn-lt"/>
            </a:rPr>
            <a:t>Power Sector Development Program
Advanced Metering Infrastructure</a:t>
          </a:r>
          <a:endParaRPr lang="en-US" sz="1800" b="1" kern="1200" dirty="0">
            <a:latin typeface="+mn-lt"/>
          </a:endParaRPr>
        </a:p>
      </dsp:txBody>
      <dsp:txXfrm rot="-5400000">
        <a:off x="2308401" y="2787329"/>
        <a:ext cx="7321986" cy="629133"/>
      </dsp:txXfrm>
    </dsp:sp>
    <dsp:sp modelId="{AF7FF32B-B0E0-4A4E-824F-B0E1D710DE0E}">
      <dsp:nvSpPr>
        <dsp:cNvPr id="0" name=""/>
        <dsp:cNvSpPr/>
      </dsp:nvSpPr>
      <dsp:spPr>
        <a:xfrm>
          <a:off x="159660" y="2666143"/>
          <a:ext cx="2148739" cy="8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ADB</a:t>
          </a:r>
        </a:p>
      </dsp:txBody>
      <dsp:txXfrm>
        <a:off x="202203" y="2708686"/>
        <a:ext cx="2063653" cy="786418"/>
      </dsp:txXfrm>
    </dsp:sp>
    <dsp:sp modelId="{BA8A7C4B-261C-445A-917B-F366EA48D8B2}">
      <dsp:nvSpPr>
        <dsp:cNvPr id="0" name=""/>
        <dsp:cNvSpPr/>
      </dsp:nvSpPr>
      <dsp:spPr>
        <a:xfrm rot="5400000">
          <a:off x="5620566" y="327206"/>
          <a:ext cx="697203" cy="73795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solidFill>
                <a:srgbClr val="000000"/>
              </a:solidFill>
              <a:effectLst/>
              <a:latin typeface="+mn-lt"/>
            </a:rPr>
            <a:t>Wholesale Metering and Transmission Reinforcement Project</a:t>
          </a:r>
        </a:p>
      </dsp:txBody>
      <dsp:txXfrm rot="-5400000">
        <a:off x="2279400" y="3702408"/>
        <a:ext cx="7345501" cy="629133"/>
      </dsp:txXfrm>
    </dsp:sp>
    <dsp:sp modelId="{8A3597DF-BC9B-4EB8-9754-96B4CF9A2167}">
      <dsp:nvSpPr>
        <dsp:cNvPr id="0" name=""/>
        <dsp:cNvSpPr/>
      </dsp:nvSpPr>
      <dsp:spPr>
        <a:xfrm>
          <a:off x="159660" y="3581223"/>
          <a:ext cx="2119738" cy="8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ADB</a:t>
          </a:r>
        </a:p>
      </dsp:txBody>
      <dsp:txXfrm>
        <a:off x="202203" y="3623766"/>
        <a:ext cx="2034652" cy="786418"/>
      </dsp:txXfrm>
    </dsp:sp>
    <dsp:sp modelId="{4337304C-7D73-4E8F-B294-EAD0600DF6C4}">
      <dsp:nvSpPr>
        <dsp:cNvPr id="0" name=""/>
        <dsp:cNvSpPr/>
      </dsp:nvSpPr>
      <dsp:spPr>
        <a:xfrm rot="5400000">
          <a:off x="5637809" y="1254043"/>
          <a:ext cx="697203" cy="735602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Improving the Resilience of Tajikistan's Hydropower Sector to Climate Change</a:t>
          </a:r>
          <a:endParaRPr lang="en-US" sz="1800" b="1" kern="1200" dirty="0"/>
        </a:p>
      </dsp:txBody>
      <dsp:txXfrm rot="-5400000">
        <a:off x="2308401" y="4617487"/>
        <a:ext cx="7321986" cy="629133"/>
      </dsp:txXfrm>
    </dsp:sp>
    <dsp:sp modelId="{642FB0D3-1A12-46D1-86DB-C92A74B48453}">
      <dsp:nvSpPr>
        <dsp:cNvPr id="0" name=""/>
        <dsp:cNvSpPr/>
      </dsp:nvSpPr>
      <dsp:spPr>
        <a:xfrm>
          <a:off x="159660" y="4496302"/>
          <a:ext cx="2148739" cy="8715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EBRD</a:t>
          </a:r>
        </a:p>
      </dsp:txBody>
      <dsp:txXfrm>
        <a:off x="202203" y="4538845"/>
        <a:ext cx="2063653" cy="786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2DCF9-2ED8-4169-B562-C6CFE065B530}">
      <dsp:nvSpPr>
        <dsp:cNvPr id="0" name=""/>
        <dsp:cNvSpPr/>
      </dsp:nvSpPr>
      <dsp:spPr>
        <a:xfrm>
          <a:off x="3195319" y="1683"/>
          <a:ext cx="4792980" cy="91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is a reduction in utility costs</a:t>
          </a:r>
        </a:p>
      </dsp:txBody>
      <dsp:txXfrm>
        <a:off x="3195319" y="115628"/>
        <a:ext cx="4451145" cy="683669"/>
      </dsp:txXfrm>
    </dsp:sp>
    <dsp:sp modelId="{BD2300F5-39A6-474B-A79A-8109F253A077}">
      <dsp:nvSpPr>
        <dsp:cNvPr id="0" name=""/>
        <dsp:cNvSpPr/>
      </dsp:nvSpPr>
      <dsp:spPr>
        <a:xfrm>
          <a:off x="0" y="1683"/>
          <a:ext cx="3195320" cy="91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For population</a:t>
          </a:r>
        </a:p>
      </dsp:txBody>
      <dsp:txXfrm>
        <a:off x="44499" y="46182"/>
        <a:ext cx="3106322" cy="822561"/>
      </dsp:txXfrm>
    </dsp:sp>
    <dsp:sp modelId="{7D1C1655-CB87-4E29-939A-015440221C86}">
      <dsp:nvSpPr>
        <dsp:cNvPr id="0" name=""/>
        <dsp:cNvSpPr/>
      </dsp:nvSpPr>
      <dsp:spPr>
        <a:xfrm>
          <a:off x="3195319" y="1004398"/>
          <a:ext cx="4792980" cy="91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save resources, increase industrial productivity and competitiveness</a:t>
          </a:r>
        </a:p>
      </dsp:txBody>
      <dsp:txXfrm>
        <a:off x="3195319" y="1118343"/>
        <a:ext cx="4451145" cy="683669"/>
      </dsp:txXfrm>
    </dsp:sp>
    <dsp:sp modelId="{EF7E1667-4E0A-413D-9DF7-450AD3641C3F}">
      <dsp:nvSpPr>
        <dsp:cNvPr id="0" name=""/>
        <dsp:cNvSpPr/>
      </dsp:nvSpPr>
      <dsp:spPr>
        <a:xfrm>
          <a:off x="0" y="1004398"/>
          <a:ext cx="3195320" cy="91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For county</a:t>
          </a:r>
        </a:p>
      </dsp:txBody>
      <dsp:txXfrm>
        <a:off x="44499" y="1048897"/>
        <a:ext cx="3106322" cy="822561"/>
      </dsp:txXfrm>
    </dsp:sp>
    <dsp:sp modelId="{67A3E976-D4E5-4960-85BB-23D15220830B}">
      <dsp:nvSpPr>
        <dsp:cNvPr id="0" name=""/>
        <dsp:cNvSpPr/>
      </dsp:nvSpPr>
      <dsp:spPr>
        <a:xfrm>
          <a:off x="3195319" y="2007113"/>
          <a:ext cx="4792980" cy="91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limitation of greenhouse gas emissions into the atmosphere</a:t>
          </a:r>
        </a:p>
      </dsp:txBody>
      <dsp:txXfrm>
        <a:off x="3195319" y="2121058"/>
        <a:ext cx="4451145" cy="683669"/>
      </dsp:txXfrm>
    </dsp:sp>
    <dsp:sp modelId="{948AAF28-C741-4B2D-8522-60E9A4BB4495}">
      <dsp:nvSpPr>
        <dsp:cNvPr id="0" name=""/>
        <dsp:cNvSpPr/>
      </dsp:nvSpPr>
      <dsp:spPr>
        <a:xfrm>
          <a:off x="0" y="2007113"/>
          <a:ext cx="3195320" cy="91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For Ecology</a:t>
          </a:r>
        </a:p>
      </dsp:txBody>
      <dsp:txXfrm>
        <a:off x="44499" y="2051612"/>
        <a:ext cx="3106322" cy="822561"/>
      </dsp:txXfrm>
    </dsp:sp>
    <dsp:sp modelId="{AA8B2390-47AC-4433-A9A3-506F09B05819}">
      <dsp:nvSpPr>
        <dsp:cNvPr id="0" name=""/>
        <dsp:cNvSpPr/>
      </dsp:nvSpPr>
      <dsp:spPr>
        <a:xfrm>
          <a:off x="3195319" y="3009828"/>
          <a:ext cx="4792980" cy="91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reduction of fuel costs and unreasonable construction costs</a:t>
          </a:r>
        </a:p>
      </dsp:txBody>
      <dsp:txXfrm>
        <a:off x="3195319" y="3123773"/>
        <a:ext cx="4451145" cy="683669"/>
      </dsp:txXfrm>
    </dsp:sp>
    <dsp:sp modelId="{72A4B246-1DFF-4732-B345-B58C551E8360}">
      <dsp:nvSpPr>
        <dsp:cNvPr id="0" name=""/>
        <dsp:cNvSpPr/>
      </dsp:nvSpPr>
      <dsp:spPr>
        <a:xfrm>
          <a:off x="0" y="3009828"/>
          <a:ext cx="3195320" cy="91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For Energy Companies</a:t>
          </a:r>
        </a:p>
      </dsp:txBody>
      <dsp:txXfrm>
        <a:off x="44499" y="3054327"/>
        <a:ext cx="3106322" cy="822561"/>
      </dsp:txXfrm>
    </dsp:sp>
    <dsp:sp modelId="{FB3FF8B7-18EF-44CE-9032-4EEE1F1C02A0}">
      <dsp:nvSpPr>
        <dsp:cNvPr id="0" name=""/>
        <dsp:cNvSpPr/>
      </dsp:nvSpPr>
      <dsp:spPr>
        <a:xfrm>
          <a:off x="3195319" y="4012543"/>
          <a:ext cx="4792980" cy="91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reduction in the cost of production</a:t>
          </a:r>
        </a:p>
      </dsp:txBody>
      <dsp:txXfrm>
        <a:off x="3195319" y="4126488"/>
        <a:ext cx="4451145" cy="683669"/>
      </dsp:txXfrm>
    </dsp:sp>
    <dsp:sp modelId="{4D19487C-3E20-4D4D-A710-79C1A671AF3C}">
      <dsp:nvSpPr>
        <dsp:cNvPr id="0" name=""/>
        <dsp:cNvSpPr/>
      </dsp:nvSpPr>
      <dsp:spPr>
        <a:xfrm>
          <a:off x="0" y="4012543"/>
          <a:ext cx="3195320" cy="91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For Industrial Companies</a:t>
          </a:r>
        </a:p>
      </dsp:txBody>
      <dsp:txXfrm>
        <a:off x="44499" y="4057042"/>
        <a:ext cx="3106322" cy="822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2117-1760-4B84-A9A1-D020ACA2BF5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5FF7B1-A7D3-4D14-8DBE-A952B67595D0}">
      <dsp:nvSpPr>
        <dsp:cNvPr id="0" name=""/>
        <dsp:cNvSpPr/>
      </dsp:nvSpPr>
      <dsp:spPr>
        <a:xfrm>
          <a:off x="610504" y="416587"/>
          <a:ext cx="7440913"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effectLst/>
            </a:rPr>
            <a:t>Energy security</a:t>
          </a:r>
          <a:endParaRPr lang="en-US" sz="2100" kern="1200" dirty="0"/>
        </a:p>
      </dsp:txBody>
      <dsp:txXfrm>
        <a:off x="610504" y="416587"/>
        <a:ext cx="7440913" cy="833607"/>
      </dsp:txXfrm>
    </dsp:sp>
    <dsp:sp modelId="{B8E45A33-8727-43DC-84D1-D03A52FFB6C3}">
      <dsp:nvSpPr>
        <dsp:cNvPr id="0" name=""/>
        <dsp:cNvSpPr/>
      </dsp:nvSpPr>
      <dsp:spPr>
        <a:xfrm>
          <a:off x="89500" y="312386"/>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A4A5B5-D9CD-48B5-8146-6CC9E97D1FEE}">
      <dsp:nvSpPr>
        <dsp:cNvPr id="0" name=""/>
        <dsp:cNvSpPr/>
      </dsp:nvSpPr>
      <dsp:spPr>
        <a:xfrm>
          <a:off x="1088431" y="1667215"/>
          <a:ext cx="6962986"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bg1"/>
              </a:solidFill>
              <a:effectLst/>
            </a:rPr>
            <a:t>Economic development and
competitiveness</a:t>
          </a:r>
          <a:endParaRPr lang="en-US" sz="2100" kern="1200" dirty="0">
            <a:solidFill>
              <a:schemeClr val="bg1"/>
            </a:solidFill>
          </a:endParaRPr>
        </a:p>
      </dsp:txBody>
      <dsp:txXfrm>
        <a:off x="1088431" y="1667215"/>
        <a:ext cx="6962986" cy="833607"/>
      </dsp:txXfrm>
    </dsp:sp>
    <dsp:sp modelId="{ADA0ED04-D30A-4C65-B220-77C92F264D7B}">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DEA0D6-7A66-475E-989E-B4D5C33EA347}">
      <dsp:nvSpPr>
        <dsp:cNvPr id="0" name=""/>
        <dsp:cNvSpPr/>
      </dsp:nvSpPr>
      <dsp:spPr>
        <a:xfrm>
          <a:off x="1088431" y="2917843"/>
          <a:ext cx="6962986"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effectLst/>
            </a:rPr>
            <a:t>Changing of the climate</a:t>
          </a:r>
          <a:endParaRPr lang="en-US" sz="2100" kern="1200" dirty="0"/>
        </a:p>
      </dsp:txBody>
      <dsp:txXfrm>
        <a:off x="1088431" y="2917843"/>
        <a:ext cx="6962986" cy="833607"/>
      </dsp:txXfrm>
    </dsp:sp>
    <dsp:sp modelId="{0631844F-7E6E-4722-A88D-E3F2EADF257A}">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49E003-37DB-42FD-A68A-85C05E7B4660}">
      <dsp:nvSpPr>
        <dsp:cNvPr id="0" name=""/>
        <dsp:cNvSpPr/>
      </dsp:nvSpPr>
      <dsp:spPr>
        <a:xfrm>
          <a:off x="610504" y="4168472"/>
          <a:ext cx="7440913"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61676"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effectLst/>
            </a:rPr>
            <a:t>Public health</a:t>
          </a:r>
          <a:endParaRPr lang="en-US" sz="2100" kern="1200" dirty="0"/>
        </a:p>
      </dsp:txBody>
      <dsp:txXfrm>
        <a:off x="610504" y="4168472"/>
        <a:ext cx="7440913" cy="833607"/>
      </dsp:txXfrm>
    </dsp:sp>
    <dsp:sp modelId="{E62ABF5C-3202-47E7-B8A9-207FFF7BC300}">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2117-1760-4B84-A9A1-D020ACA2BF5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5FF7B1-A7D3-4D14-8DBE-A952B67595D0}">
      <dsp:nvSpPr>
        <dsp:cNvPr id="0" name=""/>
        <dsp:cNvSpPr/>
      </dsp:nvSpPr>
      <dsp:spPr>
        <a:xfrm>
          <a:off x="509717" y="338558"/>
          <a:ext cx="7541700"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Market</a:t>
          </a:r>
        </a:p>
      </dsp:txBody>
      <dsp:txXfrm>
        <a:off x="509717" y="338558"/>
        <a:ext cx="7541700" cy="677550"/>
      </dsp:txXfrm>
    </dsp:sp>
    <dsp:sp modelId="{B8E45A33-8727-43DC-84D1-D03A52FFB6C3}">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A4A5B5-D9CD-48B5-8146-6CC9E97D1FEE}">
      <dsp:nvSpPr>
        <dsp:cNvPr id="0" name=""/>
        <dsp:cNvSpPr/>
      </dsp:nvSpPr>
      <dsp:spPr>
        <a:xfrm>
          <a:off x="995230" y="1354558"/>
          <a:ext cx="7056187"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Technical</a:t>
          </a:r>
        </a:p>
      </dsp:txBody>
      <dsp:txXfrm>
        <a:off x="995230" y="1354558"/>
        <a:ext cx="7056187" cy="677550"/>
      </dsp:txXfrm>
    </dsp:sp>
    <dsp:sp modelId="{ADA0ED04-D30A-4C65-B220-77C92F264D7B}">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DEA0D6-7A66-475E-989E-B4D5C33EA347}">
      <dsp:nvSpPr>
        <dsp:cNvPr id="0" name=""/>
        <dsp:cNvSpPr/>
      </dsp:nvSpPr>
      <dsp:spPr>
        <a:xfrm>
          <a:off x="1144243" y="2370558"/>
          <a:ext cx="6907174"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Financial</a:t>
          </a:r>
        </a:p>
      </dsp:txBody>
      <dsp:txXfrm>
        <a:off x="1144243" y="2370558"/>
        <a:ext cx="6907174" cy="677550"/>
      </dsp:txXfrm>
    </dsp:sp>
    <dsp:sp modelId="{0631844F-7E6E-4722-A88D-E3F2EADF257A}">
      <dsp:nvSpPr>
        <dsp:cNvPr id="0" name=""/>
        <dsp:cNvSpPr/>
      </dsp:nvSpPr>
      <dsp:spPr>
        <a:xfrm>
          <a:off x="720774" y="2285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49E003-37DB-42FD-A68A-85C05E7B4660}">
      <dsp:nvSpPr>
        <dsp:cNvPr id="0" name=""/>
        <dsp:cNvSpPr/>
      </dsp:nvSpPr>
      <dsp:spPr>
        <a:xfrm>
          <a:off x="995230" y="3386558"/>
          <a:ext cx="7056187"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Regulatory and institutional</a:t>
          </a:r>
        </a:p>
      </dsp:txBody>
      <dsp:txXfrm>
        <a:off x="995230" y="3386558"/>
        <a:ext cx="7056187" cy="677550"/>
      </dsp:txXfrm>
    </dsp:sp>
    <dsp:sp modelId="{E62ABF5C-3202-47E7-B8A9-207FFF7BC300}">
      <dsp:nvSpPr>
        <dsp:cNvPr id="0" name=""/>
        <dsp:cNvSpPr/>
      </dsp:nvSpPr>
      <dsp:spPr>
        <a:xfrm>
          <a:off x="571761" y="3301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DEDE37-2690-4CB8-AE99-9BE0F20AD672}">
      <dsp:nvSpPr>
        <dsp:cNvPr id="0" name=""/>
        <dsp:cNvSpPr/>
      </dsp:nvSpPr>
      <dsp:spPr>
        <a:xfrm>
          <a:off x="509717" y="4402558"/>
          <a:ext cx="7541700"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Informational</a:t>
          </a:r>
        </a:p>
      </dsp:txBody>
      <dsp:txXfrm>
        <a:off x="509717" y="4402558"/>
        <a:ext cx="7541700" cy="677550"/>
      </dsp:txXfrm>
    </dsp:sp>
    <dsp:sp modelId="{803FF856-A1A8-4187-8D21-83462FA04587}">
      <dsp:nvSpPr>
        <dsp:cNvPr id="0" name=""/>
        <dsp:cNvSpPr/>
      </dsp:nvSpPr>
      <dsp:spPr>
        <a:xfrm>
          <a:off x="86248" y="4317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BF1B3-86C8-48F8-A899-DAEBC672E611}">
      <dsp:nvSpPr>
        <dsp:cNvPr id="0" name=""/>
        <dsp:cNvSpPr/>
      </dsp:nvSpPr>
      <dsp:spPr>
        <a:xfrm>
          <a:off x="0" y="0"/>
          <a:ext cx="93326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3AE1A-19DF-498C-8A7A-83F9BC19DDDA}">
      <dsp:nvSpPr>
        <dsp:cNvPr id="0" name=""/>
        <dsp:cNvSpPr/>
      </dsp:nvSpPr>
      <dsp:spPr>
        <a:xfrm>
          <a:off x="0" y="0"/>
          <a:ext cx="9332686" cy="135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rgbClr val="222222"/>
              </a:solidFill>
              <a:effectLst/>
              <a:latin typeface="Calibri "/>
            </a:rPr>
            <a:t>Increase industrial competitiveness through energy savings in logistics and production</a:t>
          </a:r>
          <a:r>
            <a:rPr lang="ru-RU" sz="3300" kern="1200" dirty="0">
              <a:solidFill>
                <a:srgbClr val="222222"/>
              </a:solidFill>
              <a:effectLst/>
              <a:latin typeface="Calibri "/>
              <a:ea typeface="Times New Roman" panose="02020603050405020304" pitchFamily="18" charset="0"/>
              <a:cs typeface="Times New Roman" panose="02020603050405020304" pitchFamily="18" charset="0"/>
            </a:rPr>
            <a:t>;</a:t>
          </a:r>
          <a:endParaRPr lang="en-US" sz="3300" kern="1200" dirty="0">
            <a:latin typeface="Calibri "/>
          </a:endParaRPr>
        </a:p>
      </dsp:txBody>
      <dsp:txXfrm>
        <a:off x="0" y="0"/>
        <a:ext cx="9332686" cy="1354666"/>
      </dsp:txXfrm>
    </dsp:sp>
    <dsp:sp modelId="{2733CCC2-70D0-476D-961A-83AB2A3FFD96}">
      <dsp:nvSpPr>
        <dsp:cNvPr id="0" name=""/>
        <dsp:cNvSpPr/>
      </dsp:nvSpPr>
      <dsp:spPr>
        <a:xfrm>
          <a:off x="0" y="1354666"/>
          <a:ext cx="93326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6C95E-8A1F-4631-8D71-E992402A75C1}">
      <dsp:nvSpPr>
        <dsp:cNvPr id="0" name=""/>
        <dsp:cNvSpPr/>
      </dsp:nvSpPr>
      <dsp:spPr>
        <a:xfrm>
          <a:off x="0" y="1354666"/>
          <a:ext cx="9332686" cy="135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rgbClr val="222222"/>
              </a:solidFill>
              <a:effectLst/>
              <a:latin typeface="Calibri "/>
            </a:rPr>
            <a:t>Reduction of budget expenditures due to efficient energy management and reduction of energy losses</a:t>
          </a:r>
          <a:r>
            <a:rPr lang="ru-RU" sz="3300" kern="1200" dirty="0">
              <a:solidFill>
                <a:srgbClr val="222222"/>
              </a:solidFill>
              <a:effectLst/>
              <a:latin typeface="Calibri "/>
              <a:ea typeface="Times New Roman" panose="02020603050405020304" pitchFamily="18" charset="0"/>
              <a:cs typeface="Times New Roman" panose="02020603050405020304" pitchFamily="18" charset="0"/>
            </a:rPr>
            <a:t>;</a:t>
          </a:r>
          <a:endParaRPr lang="en-US" sz="3300" kern="1200" dirty="0">
            <a:latin typeface="Calibri "/>
          </a:endParaRPr>
        </a:p>
      </dsp:txBody>
      <dsp:txXfrm>
        <a:off x="0" y="1354666"/>
        <a:ext cx="9332686" cy="1354666"/>
      </dsp:txXfrm>
    </dsp:sp>
    <dsp:sp modelId="{CF31CB9F-C8D5-43ED-985B-E5A2A6FAB368}">
      <dsp:nvSpPr>
        <dsp:cNvPr id="0" name=""/>
        <dsp:cNvSpPr/>
      </dsp:nvSpPr>
      <dsp:spPr>
        <a:xfrm>
          <a:off x="0" y="2709333"/>
          <a:ext cx="93326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AD158-D089-40BE-BDE7-677763AADEAA}">
      <dsp:nvSpPr>
        <dsp:cNvPr id="0" name=""/>
        <dsp:cNvSpPr/>
      </dsp:nvSpPr>
      <dsp:spPr>
        <a:xfrm>
          <a:off x="0" y="2709333"/>
          <a:ext cx="9332686" cy="135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rgbClr val="222222"/>
              </a:solidFill>
              <a:effectLst/>
              <a:latin typeface="Calibri "/>
            </a:rPr>
            <a:t>Improving the state of the environment and public health.</a:t>
          </a:r>
          <a:endParaRPr lang="en-US" sz="3300" kern="1200" dirty="0">
            <a:latin typeface="Calibri "/>
          </a:endParaRPr>
        </a:p>
      </dsp:txBody>
      <dsp:txXfrm>
        <a:off x="0" y="2709333"/>
        <a:ext cx="9332686" cy="1354666"/>
      </dsp:txXfrm>
    </dsp:sp>
    <dsp:sp modelId="{45572382-26A4-4448-8852-95B06DEFFB99}">
      <dsp:nvSpPr>
        <dsp:cNvPr id="0" name=""/>
        <dsp:cNvSpPr/>
      </dsp:nvSpPr>
      <dsp:spPr>
        <a:xfrm>
          <a:off x="0" y="4064000"/>
          <a:ext cx="933268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2F677-E61E-413C-BEC4-774DFF0DC74E}">
      <dsp:nvSpPr>
        <dsp:cNvPr id="0" name=""/>
        <dsp:cNvSpPr/>
      </dsp:nvSpPr>
      <dsp:spPr>
        <a:xfrm>
          <a:off x="0" y="4064000"/>
          <a:ext cx="9332686" cy="135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solidFill>
                <a:srgbClr val="222222"/>
              </a:solidFill>
              <a:effectLst/>
              <a:latin typeface="Calibri "/>
            </a:rPr>
            <a:t>Tajikistan will be able to earn through the mechanisms of trade in quotas for CO2 emissions.</a:t>
          </a:r>
          <a:endParaRPr lang="en-US" sz="3300" kern="1200" dirty="0">
            <a:latin typeface="Calibri "/>
          </a:endParaRPr>
        </a:p>
      </dsp:txBody>
      <dsp:txXfrm>
        <a:off x="0" y="4064000"/>
        <a:ext cx="9332686" cy="13546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2117-1760-4B84-A9A1-D020ACA2BF5B}">
      <dsp:nvSpPr>
        <dsp:cNvPr id="0" name=""/>
        <dsp:cNvSpPr/>
      </dsp:nvSpPr>
      <dsp:spPr>
        <a:xfrm>
          <a:off x="-6126982" y="-937410"/>
          <a:ext cx="7293489" cy="7293489"/>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5FF7B1-A7D3-4D14-8DBE-A952B67595D0}">
      <dsp:nvSpPr>
        <dsp:cNvPr id="0" name=""/>
        <dsp:cNvSpPr/>
      </dsp:nvSpPr>
      <dsp:spPr>
        <a:xfrm>
          <a:off x="509717" y="338558"/>
          <a:ext cx="7541700"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bg1"/>
              </a:solidFill>
              <a:effectLst/>
              <a:latin typeface="+mn-lt"/>
            </a:rPr>
            <a:t>part of an efficient resource management strategy</a:t>
          </a:r>
          <a:endParaRPr lang="en-US" sz="2000" kern="1200" dirty="0">
            <a:solidFill>
              <a:schemeClr val="bg1"/>
            </a:solidFill>
            <a:latin typeface="+mn-lt"/>
          </a:endParaRPr>
        </a:p>
      </dsp:txBody>
      <dsp:txXfrm>
        <a:off x="509717" y="338558"/>
        <a:ext cx="7541700" cy="677550"/>
      </dsp:txXfrm>
    </dsp:sp>
    <dsp:sp modelId="{B8E45A33-8727-43DC-84D1-D03A52FFB6C3}">
      <dsp:nvSpPr>
        <dsp:cNvPr id="0" name=""/>
        <dsp:cNvSpPr/>
      </dsp:nvSpPr>
      <dsp:spPr>
        <a:xfrm>
          <a:off x="86248" y="253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A4A5B5-D9CD-48B5-8146-6CC9E97D1FEE}">
      <dsp:nvSpPr>
        <dsp:cNvPr id="0" name=""/>
        <dsp:cNvSpPr/>
      </dsp:nvSpPr>
      <dsp:spPr>
        <a:xfrm>
          <a:off x="995230" y="1354558"/>
          <a:ext cx="7056187"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latin typeface="+mn-lt"/>
            </a:rPr>
            <a:t>solution for economic, political, social and environmental issues.</a:t>
          </a:r>
          <a:endParaRPr lang="en-US" sz="2000" kern="1200" dirty="0">
            <a:solidFill>
              <a:schemeClr val="bg1"/>
            </a:solidFill>
            <a:latin typeface="+mn-lt"/>
          </a:endParaRPr>
        </a:p>
      </dsp:txBody>
      <dsp:txXfrm>
        <a:off x="995230" y="1354558"/>
        <a:ext cx="7056187" cy="677550"/>
      </dsp:txXfrm>
    </dsp:sp>
    <dsp:sp modelId="{ADA0ED04-D30A-4C65-B220-77C92F264D7B}">
      <dsp:nvSpPr>
        <dsp:cNvPr id="0" name=""/>
        <dsp:cNvSpPr/>
      </dsp:nvSpPr>
      <dsp:spPr>
        <a:xfrm>
          <a:off x="571761" y="1269864"/>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DEA0D6-7A66-475E-989E-B4D5C33EA347}">
      <dsp:nvSpPr>
        <dsp:cNvPr id="0" name=""/>
        <dsp:cNvSpPr/>
      </dsp:nvSpPr>
      <dsp:spPr>
        <a:xfrm>
          <a:off x="1144243" y="2370558"/>
          <a:ext cx="6907174"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latin typeface="+mn-lt"/>
            </a:rPr>
            <a:t>driver of job creation, green growth and global sustainability.</a:t>
          </a:r>
          <a:endParaRPr lang="en-US" sz="2000" kern="1200" dirty="0">
            <a:solidFill>
              <a:schemeClr val="bg1"/>
            </a:solidFill>
            <a:latin typeface="+mn-lt"/>
          </a:endParaRPr>
        </a:p>
      </dsp:txBody>
      <dsp:txXfrm>
        <a:off x="1144243" y="2370558"/>
        <a:ext cx="6907174" cy="677550"/>
      </dsp:txXfrm>
    </dsp:sp>
    <dsp:sp modelId="{0631844F-7E6E-4722-A88D-E3F2EADF257A}">
      <dsp:nvSpPr>
        <dsp:cNvPr id="0" name=""/>
        <dsp:cNvSpPr/>
      </dsp:nvSpPr>
      <dsp:spPr>
        <a:xfrm>
          <a:off x="720774" y="2285865"/>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49E003-37DB-42FD-A68A-85C05E7B4660}">
      <dsp:nvSpPr>
        <dsp:cNvPr id="0" name=""/>
        <dsp:cNvSpPr/>
      </dsp:nvSpPr>
      <dsp:spPr>
        <a:xfrm>
          <a:off x="995230" y="3386559"/>
          <a:ext cx="7056187" cy="67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latin typeface="+mn-lt"/>
            </a:rPr>
            <a:t>for green growth and global sustainable development</a:t>
          </a:r>
          <a:endParaRPr lang="en-US" sz="2000" kern="1200" dirty="0">
            <a:solidFill>
              <a:schemeClr val="bg1"/>
            </a:solidFill>
            <a:latin typeface="+mn-lt"/>
          </a:endParaRPr>
        </a:p>
      </dsp:txBody>
      <dsp:txXfrm>
        <a:off x="995230" y="3386559"/>
        <a:ext cx="7056187" cy="677550"/>
      </dsp:txXfrm>
    </dsp:sp>
    <dsp:sp modelId="{E62ABF5C-3202-47E7-B8A9-207FFF7BC300}">
      <dsp:nvSpPr>
        <dsp:cNvPr id="0" name=""/>
        <dsp:cNvSpPr/>
      </dsp:nvSpPr>
      <dsp:spPr>
        <a:xfrm>
          <a:off x="571761" y="3301865"/>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E65DB51-2C8E-4A3F-80CE-FFCE34CA0DA9}">
      <dsp:nvSpPr>
        <dsp:cNvPr id="0" name=""/>
        <dsp:cNvSpPr/>
      </dsp:nvSpPr>
      <dsp:spPr>
        <a:xfrm>
          <a:off x="509717" y="4283913"/>
          <a:ext cx="7541700" cy="91484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780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ffectLst/>
              <a:latin typeface="+mn-lt"/>
            </a:rPr>
            <a:t>occupies an important place in the socio-economic and energy development strategy of Tajikistan.</a:t>
          </a:r>
          <a:endParaRPr lang="en-US" sz="2000" kern="1200" dirty="0">
            <a:solidFill>
              <a:schemeClr val="bg1"/>
            </a:solidFill>
            <a:latin typeface="+mn-lt"/>
          </a:endParaRPr>
        </a:p>
      </dsp:txBody>
      <dsp:txXfrm>
        <a:off x="509717" y="4283913"/>
        <a:ext cx="7541700" cy="914841"/>
      </dsp:txXfrm>
    </dsp:sp>
    <dsp:sp modelId="{4B0F2251-72AD-4D46-846A-CD7E6AFA6D40}">
      <dsp:nvSpPr>
        <dsp:cNvPr id="0" name=""/>
        <dsp:cNvSpPr/>
      </dsp:nvSpPr>
      <dsp:spPr>
        <a:xfrm>
          <a:off x="86248" y="4317865"/>
          <a:ext cx="846937" cy="84693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E8B4E537-BC30-4E22-8969-5EA33D8C7920}" type="datetimeFigureOut">
              <a:rPr lang="en-US" smtClean="0"/>
              <a:t>3/13/2022</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A852F2D8-87C2-4B9A-8117-03EA8BD60366}" type="slidenum">
              <a:rPr lang="en-US" smtClean="0"/>
              <a:t>‹#›</a:t>
            </a:fld>
            <a:endParaRPr lang="en-US"/>
          </a:p>
        </p:txBody>
      </p:sp>
    </p:spTree>
    <p:extLst>
      <p:ext uri="{BB962C8B-B14F-4D97-AF65-F5344CB8AC3E}">
        <p14:creationId xmlns:p14="http://schemas.microsoft.com/office/powerpoint/2010/main" val="282128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ikiwand.com/ru/%D0%AD%D0%BD%D0%B5%D1%80%D0%B3%D0%B5%D1%82%D0%B8%D1%87%D0%B5%D1%81%D0%BA%D0%B8%D0%B5_%D1%80%D0%B5%D1%81%D1%83%D1%80%D1%81%D1%8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cover page</a:t>
            </a:r>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a:t>
            </a:fld>
            <a:endParaRPr lang="en-US"/>
          </a:p>
        </p:txBody>
      </p:sp>
    </p:spTree>
    <p:extLst>
      <p:ext uri="{BB962C8B-B14F-4D97-AF65-F5344CB8AC3E}">
        <p14:creationId xmlns:p14="http://schemas.microsoft.com/office/powerpoint/2010/main" val="274421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1524"/>
              </a:spcAft>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According to the IEA classification, energy efficiency initiatives are broken down into the following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sectors:Buildings</a:t>
            </a: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and structures, Equipment, Lighting, Transport and logistics, Industry, Power industry25 recommendations for improving the energy efficiency of national economies. According to the IEA, in the achieved by 2030.reduction of carbon dioxide emissions by 9 billion tons. 25% reduction will be obtained by improving the energy efficiency of buildings and structures,10% - equipment, 5% - lighting, 39% - transport and logistics, 31% - industry. Thus, energy efficiency is seen not only as a way to reduce the energy intensity of the world economy, but also as a key to comprehensive sustainable development and a powerful measure to combat global warming.</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algn="l" defTabSz="928848" rtl="0"/>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10</a:t>
            </a:fld>
            <a:endParaRPr lang="en-US"/>
          </a:p>
        </p:txBody>
      </p:sp>
    </p:spTree>
    <p:extLst>
      <p:ext uri="{BB962C8B-B14F-4D97-AF65-F5344CB8AC3E}">
        <p14:creationId xmlns:p14="http://schemas.microsoft.com/office/powerpoint/2010/main" val="138116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Each individual state adjusts its energy efficiency policy depending on its socio-economic, geographic, climatic, structural and political characteristics. For example, many energy exporting countries are rather passive in the field of international cooperation to promote energy efficiency, as energy efficiency improvements and coordinated energy saving efforts in oil and gas importing countries can jeopardize their export potential and narrow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markets.At</a:t>
            </a: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the same time, countries with the most advanced developments and technologies act as drivers of international cooperation - the introduction of international standards in the field of energy efficiency can open up huge markets for their corporations.</a:t>
            </a:r>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11</a:t>
            </a:fld>
            <a:endParaRPr lang="en-US"/>
          </a:p>
        </p:txBody>
      </p:sp>
    </p:spTree>
    <p:extLst>
      <p:ext uri="{BB962C8B-B14F-4D97-AF65-F5344CB8AC3E}">
        <p14:creationId xmlns:p14="http://schemas.microsoft.com/office/powerpoint/2010/main" val="291403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 IEA identifies the following common drivers for most countries to intensify state policy in the field of increasing the energy efficiency of the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economy:Energy</a:t>
            </a: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security</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reduction of energy imports.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reducing domestic demand in order to increase exports.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improving the reliability of supplies and the sustainability of the energy system.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controlling the growth of demand for energy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Economic development and competitiveness</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reduction of energy intensity.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Increasing the competitiveness of the industry.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reduction of production costs.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increasing affordability of prices for energy consumers</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Changing of the climate</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contribution to global mitigation and adaptation action.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fulfillment of international obligations under the UN Framework Convention on Climate Change (UNFCCC). </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compliance with accession requirements or directives of a supranational nature (e.g. EU)public health</a:t>
            </a:r>
          </a:p>
          <a:p>
            <a:pPr algn="l" defTabSz="928848" rtl="0">
              <a:defRPr/>
            </a:pPr>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 reduction of pollution in residential premises and in the environment</a:t>
            </a:r>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12</a:t>
            </a:fld>
            <a:endParaRPr lang="en-US"/>
          </a:p>
        </p:txBody>
      </p:sp>
    </p:spTree>
    <p:extLst>
      <p:ext uri="{BB962C8B-B14F-4D97-AF65-F5344CB8AC3E}">
        <p14:creationId xmlns:p14="http://schemas.microsoft.com/office/powerpoint/2010/main" val="428431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same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time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way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raise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economy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often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get up</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barriers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financial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informational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technical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market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institutional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character</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p>
          <a:p>
            <a:pPr algn="l" defTabSz="928848" rtl="0"/>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IEA</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suggested</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next</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classification</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barriers</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way</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raise</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Barrier</a:t>
            </a:r>
            <a:r>
              <a:rPr lang="ru-RU" b="1" dirty="0">
                <a:solidFill>
                  <a:srgbClr val="222222"/>
                </a:solidFill>
                <a:latin typeface="Cambria" panose="02040503050406030204" pitchFamily="18" charset="0"/>
                <a:ea typeface="Times New Roman" panose="02020603050405020304" pitchFamily="18" charset="0"/>
                <a:cs typeface="Cambria" panose="02040503050406030204" pitchFamily="18" charset="0"/>
              </a:rPr>
              <a:t> </a:t>
            </a: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Examples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Market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organization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market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price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imbalances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interfere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consumers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complete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measure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estimate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 effect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Problems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related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conflict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interests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emerging</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if</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investor</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not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maybe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take advantage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benefits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raise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IEA</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2007</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but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expenses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implementation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programs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price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development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project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exceed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benefits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savings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Technical</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absence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available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technologies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suitable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under</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local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terms</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inadequate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potential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definitions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development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implementation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maintaining</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Financial</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 advance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incurred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expenses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long-term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payback</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reduce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interest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investors</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perception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how</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complex</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risky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high</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initial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investments</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absence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awareness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about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financial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benefits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sides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financial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institutions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Regulatory</a:t>
            </a:r>
            <a:r>
              <a:rPr lang="en-US" b="1"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b="1"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en-US" b="1" dirty="0">
                <a:solidFill>
                  <a:srgbClr val="222222"/>
                </a:solidFill>
                <a:latin typeface="Work Sans" pitchFamily="2" charset="0"/>
                <a:ea typeface="Times New Roman" panose="02020603050405020304" pitchFamily="18" charset="0"/>
                <a:cs typeface="Times New Roman" panose="02020603050405020304" pitchFamily="18" charset="0"/>
              </a:rPr>
              <a:t> </a:t>
            </a: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institutional</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tariffs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not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stimulate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EE</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structure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incentives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encourages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companies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ramp up</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sales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but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not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br>
              <a:rPr lang="ru-RU" dirty="0">
                <a:solidFill>
                  <a:srgbClr val="222222"/>
                </a:solidFill>
                <a:latin typeface="Work Sans" pitchFamily="2" charset="0"/>
                <a:ea typeface="Times New Roman" panose="02020603050405020304" pitchFamily="18" charset="0"/>
                <a:cs typeface="Times New Roman" panose="02020603050405020304" pitchFamily="18" charset="0"/>
              </a:rPr>
            </a:b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institutional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slope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side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oriented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sentence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en-US" b="1"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Informational</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l" rtl="0">
              <a:lnSpc>
                <a:spcPct val="107000"/>
              </a:lnSpc>
            </a:pP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absence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sufficient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information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understanding</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sides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consumers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for</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acceptance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decisions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about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rational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use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investments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13</a:t>
            </a:fld>
            <a:endParaRPr lang="en-US"/>
          </a:p>
        </p:txBody>
      </p:sp>
    </p:spTree>
    <p:extLst>
      <p:ext uri="{BB962C8B-B14F-4D97-AF65-F5344CB8AC3E}">
        <p14:creationId xmlns:p14="http://schemas.microsoft.com/office/powerpoint/2010/main" val="60879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lnSpc>
                <a:spcPct val="107000"/>
              </a:lnSpc>
              <a:spcAft>
                <a:spcPts val="1524"/>
              </a:spcAft>
            </a:pP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 World Bank</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defines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 following</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Benefits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which</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will receive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Tajikistan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implementation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measures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raising</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economy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8318" indent="-348318" algn="l" rtl="0">
              <a:lnSpc>
                <a:spcPct val="107000"/>
              </a:lnSpc>
              <a:spcAft>
                <a:spcPts val="813"/>
              </a:spcAft>
              <a:buSzPts val="1000"/>
              <a:buFont typeface="Symbol" panose="05050102010706020507" pitchFamily="18" charset="2"/>
              <a:buChar char=""/>
              <a:tabLst>
                <a:tab pos="464424" algn="l"/>
              </a:tabLst>
            </a:pP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Raise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industrial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competitiveness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behind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check</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savings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logistics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production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348318" indent="-348318" algn="l" rtl="0">
              <a:lnSpc>
                <a:spcPct val="107000"/>
              </a:lnSpc>
              <a:spcAft>
                <a:spcPts val="813"/>
              </a:spcAft>
              <a:buSzPts val="1000"/>
              <a:buFont typeface="Symbol" panose="05050102010706020507" pitchFamily="18" charset="2"/>
              <a:buChar char=""/>
              <a:tabLst>
                <a:tab pos="464424" algn="l"/>
              </a:tabLst>
            </a:pP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Reduction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expenses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budget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thanks to</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effective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management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resources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decrease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losses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348318" indent="-348318" algn="l" rtl="0">
              <a:lnSpc>
                <a:spcPct val="107000"/>
              </a:lnSpc>
              <a:spcAft>
                <a:spcPts val="813"/>
              </a:spcAft>
              <a:buSzPts val="1000"/>
              <a:buFont typeface="Symbol" panose="05050102010706020507" pitchFamily="18" charset="2"/>
              <a:buChar char=""/>
              <a:tabLst>
                <a:tab pos="464424" algn="l"/>
              </a:tabLst>
            </a:pP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Improvement</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states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err="1">
                <a:solidFill>
                  <a:srgbClr val="222222"/>
                </a:solidFill>
                <a:latin typeface="Cambria" panose="02040503050406030204" pitchFamily="18" charset="0"/>
                <a:ea typeface="Times New Roman" panose="02020603050405020304" pitchFamily="18" charset="0"/>
                <a:cs typeface="Cambria" panose="02040503050406030204" pitchFamily="18" charset="0"/>
              </a:rPr>
              <a:t>environmental</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environments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health</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population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348318" indent="-348318" algn="l" rtl="0">
              <a:lnSpc>
                <a:spcPct val="107000"/>
              </a:lnSpc>
              <a:spcAft>
                <a:spcPts val="813"/>
              </a:spcAft>
              <a:buSzPts val="1000"/>
              <a:buFont typeface="Symbol" panose="05050102010706020507" pitchFamily="18" charset="2"/>
              <a:buChar char=""/>
              <a:tabLst>
                <a:tab pos="464424" algn="l"/>
              </a:tabLst>
            </a:pP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Tajikistan will be able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earn</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order</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across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mechanisms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trade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quotas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emissions</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 </a:t>
            </a:r>
            <a:r>
              <a:rPr lang="ru-RU" dirty="0">
                <a:solidFill>
                  <a:srgbClr val="222222"/>
                </a:solidFill>
                <a:latin typeface="Cambria" panose="02040503050406030204" pitchFamily="18" charset="0"/>
                <a:ea typeface="Times New Roman" panose="02020603050405020304" pitchFamily="18" charset="0"/>
                <a:cs typeface="Cambria" panose="02040503050406030204" pitchFamily="18" charset="0"/>
              </a:rPr>
              <a:t>SO</a:t>
            </a:r>
            <a:r>
              <a:rPr lang="ru-RU" baseline="-25000" dirty="0">
                <a:solidFill>
                  <a:srgbClr val="222222"/>
                </a:solidFill>
                <a:latin typeface="Work Sans" pitchFamily="2" charset="0"/>
                <a:ea typeface="Times New Roman" panose="02020603050405020304" pitchFamily="18" charset="0"/>
                <a:cs typeface="Times New Roman" panose="02020603050405020304" pitchFamily="18" charset="0"/>
              </a:rPr>
              <a:t>2</a:t>
            </a:r>
            <a:r>
              <a:rPr lang="ru-RU" dirty="0">
                <a:solidFill>
                  <a:srgbClr val="222222"/>
                </a:solidFill>
                <a:latin typeface="Work Sans" pitchFamily="2" charset="0"/>
                <a:ea typeface="Times New Roman" panose="02020603050405020304" pitchFamily="18" charset="0"/>
                <a:cs typeface="Times New Roman" panose="02020603050405020304" pitchFamily="18" charset="0"/>
              </a:rPr>
              <a:t>.</a:t>
            </a:r>
            <a:r>
              <a:rPr lang="en-US" dirty="0">
                <a:solidFill>
                  <a:srgbClr val="222222"/>
                </a:solidFill>
                <a:latin typeface="Work Sans" pitchFamily="2" charset="0"/>
                <a:ea typeface="Times New Roman" panose="02020603050405020304" pitchFamily="18" charset="0"/>
                <a:cs typeface="Times New Roman" panose="02020603050405020304" pitchFamily="18" charset="0"/>
              </a:rPr>
              <a:t> </a:t>
            </a:r>
            <a:endParaRPr lang="en-US"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14</a:t>
            </a:fld>
            <a:endParaRPr lang="en-US"/>
          </a:p>
        </p:txBody>
      </p:sp>
    </p:spTree>
    <p:extLst>
      <p:ext uri="{BB962C8B-B14F-4D97-AF65-F5344CB8AC3E}">
        <p14:creationId xmlns:p14="http://schemas.microsoft.com/office/powerpoint/2010/main" val="2258963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ru-RU" dirty="0"/>
              <a:t>The </a:t>
            </a:r>
            <a:r>
              <a:rPr lang="ru-RU" dirty="0" err="1"/>
              <a:t>project</a:t>
            </a:r>
            <a:r>
              <a:rPr lang="ru-RU" dirty="0"/>
              <a:t> is financed by ADB and the budget is 65 million dollars. USA. This </a:t>
            </a:r>
            <a:r>
              <a:rPr lang="ru-RU" dirty="0" err="1"/>
              <a:t>project</a:t>
            </a:r>
            <a:r>
              <a:rPr lang="ru-RU" dirty="0"/>
              <a:t> is an integrated approach (repair of potencies, transformers, replacement of </a:t>
            </a:r>
            <a:r>
              <a:rPr lang="ru-RU" dirty="0" err="1"/>
              <a:t>mediumvoltand</a:t>
            </a:r>
            <a:r>
              <a:rPr lang="ru-RU" dirty="0"/>
              <a:t> </a:t>
            </a:r>
            <a:r>
              <a:rPr lang="ru-RU" dirty="0" err="1"/>
              <a:t>low-voltlines</a:t>
            </a:r>
            <a:r>
              <a:rPr lang="ru-RU" dirty="0"/>
              <a:t>) to reduce energy losses. According to some reports, they reach up to 32% (both technical and commercial). An example is a </a:t>
            </a:r>
            <a:r>
              <a:rPr lang="ru-RU" dirty="0" err="1"/>
              <a:t>project</a:t>
            </a:r>
            <a:r>
              <a:rPr lang="ru-RU" dirty="0"/>
              <a:t> in Khujand, which, before the implementation of a similar </a:t>
            </a:r>
            <a:r>
              <a:rPr lang="ru-RU" dirty="0" err="1"/>
              <a:t>project</a:t>
            </a:r>
            <a:r>
              <a:rPr lang="ru-RU" dirty="0"/>
              <a:t>, had losses of 25-28%, and today, the </a:t>
            </a:r>
            <a:r>
              <a:rPr lang="ru-RU" dirty="0" err="1"/>
              <a:t>project</a:t>
            </a:r>
            <a:r>
              <a:rPr lang="ru-RU" dirty="0"/>
              <a:t> has been successfully operating for a year now, losses are 8-9%.</a:t>
            </a:r>
          </a:p>
          <a:p>
            <a:pPr algn="l" defTabSz="928848" rtl="0"/>
            <a:r>
              <a:rPr lang="ru-RU" dirty="0"/>
              <a:t>This </a:t>
            </a:r>
            <a:r>
              <a:rPr lang="ru-RU" dirty="0" err="1"/>
              <a:t>project</a:t>
            </a:r>
            <a:r>
              <a:rPr lang="ru-RU" dirty="0"/>
              <a:t> includes 6 cities and 3 districts of the city of Dushanbe, where Dushanbe will have the main </a:t>
            </a:r>
            <a:r>
              <a:rPr lang="ru-RU" dirty="0" err="1"/>
              <a:t>accounting</a:t>
            </a:r>
            <a:r>
              <a:rPr lang="ru-RU" dirty="0"/>
              <a:t> system, and Khujand will have a backup system for all the country. As well as preparing a feasibility study and attracting finance for another 40 cities of the country.</a:t>
            </a:r>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15</a:t>
            </a:fld>
            <a:endParaRPr lang="en-US"/>
          </a:p>
        </p:txBody>
      </p:sp>
    </p:spTree>
    <p:extLst>
      <p:ext uri="{BB962C8B-B14F-4D97-AF65-F5344CB8AC3E}">
        <p14:creationId xmlns:p14="http://schemas.microsoft.com/office/powerpoint/2010/main" val="269666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90265" algn="l" defTabSz="928848" rtl="0" eaLnBrk="1" latinLnBrk="0" hangingPunct="1">
              <a:buFont typeface="Arial" panose="020B0604020202020204" pitchFamily="34" charset="0"/>
              <a:buChar char="•"/>
            </a:pPr>
            <a:r>
              <a:rPr lang="en-US" sz="1200" kern="1200" dirty="0">
                <a:solidFill>
                  <a:srgbClr val="222222"/>
                </a:solidFill>
                <a:latin typeface="Cambria" panose="02040503050406030204" pitchFamily="18" charset="0"/>
                <a:ea typeface="Times New Roman" panose="02020603050405020304" pitchFamily="18" charset="0"/>
                <a:cs typeface="Cambria" panose="02040503050406030204" pitchFamily="18" charset="0"/>
              </a:rPr>
              <a:t>The desire of the world community for sustainable development makes energy efficiency as part of an effective resource management strategy.</a:t>
            </a:r>
          </a:p>
          <a:p>
            <a:pPr marL="0" indent="-290265" algn="l" defTabSz="928848" rtl="0" eaLnBrk="1" latinLnBrk="0" hangingPunct="1">
              <a:buFont typeface="Arial" panose="020B0604020202020204" pitchFamily="34" charset="0"/>
              <a:buChar char="•"/>
            </a:pPr>
            <a:r>
              <a:rPr lang="en-US" sz="1200" kern="1200" dirty="0">
                <a:solidFill>
                  <a:srgbClr val="222222"/>
                </a:solidFill>
                <a:latin typeface="Cambria" panose="02040503050406030204" pitchFamily="18" charset="0"/>
                <a:ea typeface="Times New Roman" panose="02020603050405020304" pitchFamily="18" charset="0"/>
                <a:cs typeface="Cambria" panose="02040503050406030204" pitchFamily="18" charset="0"/>
              </a:rPr>
              <a:t>Today, in the conditions of energy market instability, oil price volatility and the redistribution of roles in the global energy arena, energy efficiency is the most obvious and prompt solution for a number of economic, political, social and environmental issues.</a:t>
            </a:r>
          </a:p>
          <a:p>
            <a:pPr marL="0" indent="-290265" algn="l" defTabSz="928848" rtl="0" eaLnBrk="1" latinLnBrk="0" hangingPunct="1">
              <a:buFont typeface="Arial" panose="020B0604020202020204" pitchFamily="34" charset="0"/>
              <a:buChar char="•"/>
            </a:pPr>
            <a:r>
              <a:rPr lang="en-US" sz="1200" kern="1200" dirty="0">
                <a:solidFill>
                  <a:srgbClr val="222222"/>
                </a:solidFill>
                <a:latin typeface="Cambria" panose="02040503050406030204" pitchFamily="18" charset="0"/>
                <a:ea typeface="Times New Roman" panose="02020603050405020304" pitchFamily="18" charset="0"/>
                <a:cs typeface="Cambria" panose="02040503050406030204" pitchFamily="18" charset="0"/>
              </a:rPr>
              <a:t>Also, energy efficiency can become a driver of job creation, high-tech research, energy security, green growth and global sustainable development.</a:t>
            </a:r>
          </a:p>
          <a:p>
            <a:pPr marL="0" indent="-290265" algn="l" defTabSz="928848" rtl="0" eaLnBrk="1" latinLnBrk="0" hangingPunct="1">
              <a:buFont typeface="Arial" panose="020B0604020202020204" pitchFamily="34" charset="0"/>
              <a:buChar char="•"/>
            </a:pPr>
            <a:r>
              <a:rPr lang="en-US" sz="1200" kern="1200" dirty="0">
                <a:solidFill>
                  <a:srgbClr val="222222"/>
                </a:solidFill>
                <a:latin typeface="Cambria" panose="02040503050406030204" pitchFamily="18" charset="0"/>
                <a:ea typeface="Times New Roman" panose="02020603050405020304" pitchFamily="18" charset="0"/>
                <a:cs typeface="Cambria" panose="02040503050406030204" pitchFamily="18" charset="0"/>
              </a:rPr>
              <a:t>Energy efficiency is on the agenda of the governments of the world's largest countries, corporations and supranational institutions and occupies an important place in the socio-economic and energy development strategy of Tajikistan. </a:t>
            </a:r>
            <a:r>
              <a:rPr lang="en-US" sz="1200" kern="1200">
                <a:solidFill>
                  <a:srgbClr val="222222"/>
                </a:solidFill>
                <a:latin typeface="Cambria" panose="02040503050406030204" pitchFamily="18" charset="0"/>
                <a:ea typeface="Times New Roman" panose="02020603050405020304" pitchFamily="18" charset="0"/>
                <a:cs typeface="Cambria" panose="02040503050406030204" pitchFamily="18" charset="0"/>
              </a:rPr>
              <a:t>Tajikistan has a huge potential for implementing energy efficiency solutions, the importance of this topic is recognized at the highest state level and included in the National Development Strategy 2030.Optimization of the use of energy resources will free up significant financial resources that can be directed to the development of the national economy in a number of other areas</a:t>
            </a:r>
          </a:p>
          <a:p>
            <a:pPr algn="l" defTabSz="928848" rtl="0"/>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16</a:t>
            </a:fld>
            <a:endParaRPr lang="en-US"/>
          </a:p>
        </p:txBody>
      </p:sp>
    </p:spTree>
    <p:extLst>
      <p:ext uri="{BB962C8B-B14F-4D97-AF65-F5344CB8AC3E}">
        <p14:creationId xmlns:p14="http://schemas.microsoft.com/office/powerpoint/2010/main" val="341043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17</a:t>
            </a:fld>
            <a:endParaRPr lang="en-US"/>
          </a:p>
        </p:txBody>
      </p:sp>
    </p:spTree>
    <p:extLst>
      <p:ext uri="{BB962C8B-B14F-4D97-AF65-F5344CB8AC3E}">
        <p14:creationId xmlns:p14="http://schemas.microsoft.com/office/powerpoint/2010/main" val="123629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2</a:t>
            </a:fld>
            <a:endParaRPr lang="en-US"/>
          </a:p>
        </p:txBody>
      </p:sp>
    </p:spTree>
    <p:extLst>
      <p:ext uri="{BB962C8B-B14F-4D97-AF65-F5344CB8AC3E}">
        <p14:creationId xmlns:p14="http://schemas.microsoft.com/office/powerpoint/2010/main" val="96837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3</a:t>
            </a:fld>
            <a:endParaRPr lang="en-US"/>
          </a:p>
        </p:txBody>
      </p:sp>
    </p:spTree>
    <p:extLst>
      <p:ext uri="{BB962C8B-B14F-4D97-AF65-F5344CB8AC3E}">
        <p14:creationId xmlns:p14="http://schemas.microsoft.com/office/powerpoint/2010/main" val="279882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4</a:t>
            </a:fld>
            <a:endParaRPr lang="en-US"/>
          </a:p>
        </p:txBody>
      </p:sp>
    </p:spTree>
    <p:extLst>
      <p:ext uri="{BB962C8B-B14F-4D97-AF65-F5344CB8AC3E}">
        <p14:creationId xmlns:p14="http://schemas.microsoft.com/office/powerpoint/2010/main" val="323081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5</a:t>
            </a:fld>
            <a:endParaRPr lang="en-US"/>
          </a:p>
        </p:txBody>
      </p:sp>
    </p:spTree>
    <p:extLst>
      <p:ext uri="{BB962C8B-B14F-4D97-AF65-F5344CB8AC3E}">
        <p14:creationId xmlns:p14="http://schemas.microsoft.com/office/powerpoint/2010/main" val="306515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1" dirty="0">
                <a:solidFill>
                  <a:srgbClr val="000000"/>
                </a:solidFill>
                <a:latin typeface="Cambria" panose="02040503050406030204" pitchFamily="18" charset="0"/>
                <a:ea typeface="Calibri" panose="020F0502020204030204" pitchFamily="34" charset="0"/>
                <a:cs typeface="Cambria" panose="02040503050406030204" pitchFamily="18" charset="0"/>
              </a:rPr>
              <a:t>energy efficiency</a:t>
            </a:r>
            <a:r>
              <a:rPr lang="en-US" dirty="0">
                <a:solidFill>
                  <a:srgbClr val="000000"/>
                </a:solidFill>
                <a:latin typeface="Lora" pitchFamily="2" charset="0"/>
                <a:ea typeface="Calibri" panose="020F0502020204030204" pitchFamily="34" charset="0"/>
                <a:cs typeface="Times New Roman" panose="02020603050405020304" pitchFamily="18" charset="0"/>
              </a:rPr>
              <a:t> </a:t>
            </a:r>
            <a:r>
              <a:rPr lang="ru-RU" dirty="0">
                <a:solidFill>
                  <a:srgbClr val="000000"/>
                </a:solidFill>
                <a:latin typeface="Lora" pitchFamily="2" charset="0"/>
                <a:ea typeface="Calibri" panose="020F0502020204030204" pitchFamily="34" charset="0"/>
                <a:cs typeface="Times New Roman" panose="02020603050405020304" pitchFamily="18" charset="0"/>
              </a:rPr>
              <a:t>—</a:t>
            </a:r>
            <a:r>
              <a:rPr lang="ru-RU" dirty="0" err="1">
                <a:solidFill>
                  <a:srgbClr val="000000"/>
                </a:solidFill>
                <a:latin typeface="Cambria" panose="02040503050406030204" pitchFamily="18" charset="0"/>
                <a:ea typeface="Calibri" panose="020F0502020204030204" pitchFamily="34" charset="0"/>
                <a:cs typeface="Cambria" panose="02040503050406030204" pitchFamily="18" charset="0"/>
              </a:rPr>
              <a:t>effective</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a:t>
            </a:r>
            <a:r>
              <a:rPr lang="ru-RU" dirty="0">
                <a:solidFill>
                  <a:srgbClr val="000000"/>
                </a:solidFill>
                <a:latin typeface="Lora" pitchFamily="2" charset="0"/>
                <a:ea typeface="Calibri" panose="020F0502020204030204" pitchFamily="34" charset="0"/>
                <a:cs typeface="Times New Roman" panose="02020603050405020304" pitchFamily="18" charset="0"/>
              </a:rPr>
              <a:t>(</a:t>
            </a:r>
            <a:r>
              <a:rPr lang="ru-RU" dirty="0" err="1">
                <a:solidFill>
                  <a:srgbClr val="000000"/>
                </a:solidFill>
                <a:latin typeface="Cambria" panose="02040503050406030204" pitchFamily="18" charset="0"/>
                <a:ea typeface="Calibri" panose="020F0502020204030204" pitchFamily="34" charset="0"/>
                <a:cs typeface="Cambria" panose="02040503050406030204" pitchFamily="18" charset="0"/>
              </a:rPr>
              <a:t>rational</a:t>
            </a:r>
            <a:r>
              <a:rPr lang="ru-RU" dirty="0">
                <a:solidFill>
                  <a:srgbClr val="000000"/>
                </a:solidFill>
                <a:latin typeface="Lora" pitchFamily="2" charset="0"/>
                <a:ea typeface="Calibri" panose="020F0502020204030204" pitchFamily="34" charset="0"/>
                <a:cs typeface="Times New Roman" panose="02020603050405020304" pitchFamily="18" charset="0"/>
              </a:rPr>
              <a:t>)</a:t>
            </a:r>
            <a:r>
              <a:rPr lang="en-US" dirty="0">
                <a:solidFill>
                  <a:srgbClr val="000000"/>
                </a:solidFill>
                <a:latin typeface="Lora" pitchFamily="2" charset="0"/>
                <a:ea typeface="Calibri" panose="020F0502020204030204" pitchFamily="34" charset="0"/>
                <a:cs typeface="Times New Roman" panose="02020603050405020304" pitchFamily="18" charset="0"/>
              </a:rPr>
              <a:t> </a:t>
            </a:r>
            <a:r>
              <a:rPr lang="ru-RU" dirty="0" err="1">
                <a:solidFill>
                  <a:srgbClr val="000000"/>
                </a:solidFill>
                <a:latin typeface="Cambria" panose="02040503050406030204" pitchFamily="18" charset="0"/>
                <a:ea typeface="Calibri" panose="020F0502020204030204" pitchFamily="34" charset="0"/>
                <a:cs typeface="Cambria" panose="02040503050406030204" pitchFamily="18" charset="0"/>
              </a:rPr>
              <a:t>usage</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of</a:t>
            </a:r>
            <a:r>
              <a:rPr lang="en-US" dirty="0">
                <a:solidFill>
                  <a:srgbClr val="000000"/>
                </a:solidFill>
                <a:latin typeface="Lora" pitchFamily="2" charset="0"/>
                <a:ea typeface="Calibri" panose="020F0502020204030204" pitchFamily="34" charset="0"/>
                <a:cs typeface="Times New Roman" panose="02020603050405020304" pitchFamily="18" charset="0"/>
              </a:rPr>
              <a:t> </a:t>
            </a:r>
            <a:r>
              <a:rPr lang="ru-RU" u="sng" dirty="0">
                <a:solidFill>
                  <a:srgbClr val="1559B5"/>
                </a:solidFill>
                <a:latin typeface="Cambria" panose="02040503050406030204" pitchFamily="18" charset="0"/>
                <a:ea typeface="Calibri" panose="020F0502020204030204" pitchFamily="34" charset="0"/>
                <a:cs typeface="Cambria" panose="02040503050406030204" pitchFamily="18" charset="0"/>
                <a:hlinkClick r:id="rId3"/>
              </a:rPr>
              <a:t>energy</a:t>
            </a:r>
            <a:r>
              <a:rPr lang="ru-RU" u="sng" dirty="0">
                <a:solidFill>
                  <a:srgbClr val="1559B5"/>
                </a:solidFill>
                <a:latin typeface="Lora" pitchFamily="2" charset="0"/>
                <a:ea typeface="Calibri" panose="020F0502020204030204" pitchFamily="34" charset="0"/>
                <a:cs typeface="Times New Roman" panose="02020603050405020304" pitchFamily="18" charset="0"/>
                <a:hlinkClick r:id="rId3"/>
              </a:rPr>
              <a:t> </a:t>
            </a:r>
            <a:r>
              <a:rPr lang="ru-RU" u="sng" dirty="0" err="1">
                <a:solidFill>
                  <a:srgbClr val="1559B5"/>
                </a:solidFill>
                <a:latin typeface="Cambria" panose="02040503050406030204" pitchFamily="18" charset="0"/>
                <a:ea typeface="Calibri" panose="020F0502020204030204" pitchFamily="34" charset="0"/>
                <a:cs typeface="Cambria" panose="02040503050406030204" pitchFamily="18" charset="0"/>
                <a:hlinkClick r:id="rId3"/>
              </a:rPr>
              <a:t>resources</a:t>
            </a:r>
            <a:r>
              <a:rPr lang="ru-RU" dirty="0">
                <a:solidFill>
                  <a:srgbClr val="000000"/>
                </a:solidFill>
                <a:latin typeface="Lora" pitchFamily="2" charset="0"/>
                <a:ea typeface="Calibri" panose="020F0502020204030204" pitchFamily="34" charset="0"/>
                <a:cs typeface="Times New Roman" panose="02020603050405020304" pitchFamily="18" charset="0"/>
              </a:rPr>
              <a:t>.</a:t>
            </a:r>
            <a:r>
              <a:rPr lang="en-US" dirty="0">
                <a:solidFill>
                  <a:srgbClr val="000000"/>
                </a:solidFill>
                <a:latin typeface="Lora" pitchFamily="2" charset="0"/>
                <a:ea typeface="Calibri" panose="020F0502020204030204" pitchFamily="34" charset="0"/>
                <a:cs typeface="Times New Roman" panose="02020603050405020304" pitchFamily="18" charset="0"/>
              </a:rPr>
              <a:t> </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Using less energy to provide the same level of energy supply to buildings or manufacturing processes.</a:t>
            </a:r>
            <a:r>
              <a:rPr lang="ru-RU" dirty="0">
                <a:solidFill>
                  <a:srgbClr val="000000"/>
                </a:solidFill>
                <a:latin typeface="Lora" pitchFamily="2" charset="0"/>
                <a:ea typeface="Calibri" panose="020F0502020204030204" pitchFamily="34" charset="0"/>
                <a:cs typeface="Times New Roman" panose="02020603050405020304" pitchFamily="18" charset="0"/>
              </a:rPr>
              <a:t>.</a:t>
            </a:r>
          </a:p>
          <a:p>
            <a:pPr algn="l" defTabSz="928848" rtl="0">
              <a:defRPr/>
            </a:pPr>
            <a:r>
              <a:rPr lang="en-US" dirty="0">
                <a:solidFill>
                  <a:srgbClr val="000000"/>
                </a:solidFill>
                <a:latin typeface="Cambria" panose="02040503050406030204" pitchFamily="18" charset="0"/>
                <a:ea typeface="Times New Roman" panose="02020603050405020304" pitchFamily="18" charset="0"/>
                <a:cs typeface="Cambria" panose="02040503050406030204" pitchFamily="18" charset="0"/>
              </a:rPr>
              <a:t>Unlike energy saving (saving, saving energy), which is mainly aimed at reducing energy consumption, energy efficiency (utility of energy consumption) is a useful (efficient) use of energy.</a:t>
            </a:r>
            <a:r>
              <a:rPr lang="ru-RU" dirty="0">
                <a:solidFill>
                  <a:srgbClr val="000000"/>
                </a:solidFill>
                <a:latin typeface="Lora" pitchFamily="2" charset="0"/>
                <a:ea typeface="Times New Roman" panose="02020603050405020304" pitchFamily="18" charset="0"/>
              </a:rPr>
              <a:t> </a:t>
            </a:r>
            <a:endParaRPr lang="en-US" dirty="0">
              <a:solidFill>
                <a:srgbClr val="000000"/>
              </a:solidFill>
              <a:latin typeface="Lora" pitchFamily="2" charset="0"/>
              <a:ea typeface="Times New Roman" panose="02020603050405020304" pitchFamily="18" charset="0"/>
            </a:endParaRPr>
          </a:p>
          <a:p>
            <a:pPr algn="l" defTabSz="928848" rtl="0">
              <a:defRPr/>
            </a:pPr>
            <a:r>
              <a:rPr lang="en-US" dirty="0">
                <a:solidFill>
                  <a:srgbClr val="000000"/>
                </a:solidFill>
                <a:latin typeface="Cambria" panose="02040503050406030204" pitchFamily="18" charset="0"/>
                <a:ea typeface="Times New Roman" panose="02020603050405020304" pitchFamily="18" charset="0"/>
                <a:cs typeface="Cambria" panose="02040503050406030204" pitchFamily="18" charset="0"/>
              </a:rPr>
              <a:t>Energy-saving and energy-efficient devices are, in particular, systems supplying heat, ventilation, electricity when a person is in the room and stopping this supply in his absence.</a:t>
            </a:r>
          </a:p>
          <a:p>
            <a:pPr algn="l" defTabSz="928848" rtl="0">
              <a:defRPr/>
            </a:pPr>
            <a:r>
              <a:rPr lang="en-US" dirty="0">
                <a:solidFill>
                  <a:srgbClr val="1559B5"/>
                </a:solidFill>
                <a:latin typeface="Cambria" panose="02040503050406030204" pitchFamily="18" charset="0"/>
                <a:ea typeface="Times New Roman" panose="02020603050405020304" pitchFamily="18" charset="0"/>
                <a:cs typeface="Cambria" panose="02040503050406030204" pitchFamily="18" charset="0"/>
              </a:rPr>
              <a:t>Wireless sensor networks (WSNs) can be used to monitor the efficient use of energy.</a:t>
            </a:r>
            <a:endParaRPr lang="ru-RU" dirty="0">
              <a:solidFill>
                <a:srgbClr val="1559B5"/>
              </a:solidFill>
              <a:latin typeface="Cambria" panose="02040503050406030204" pitchFamily="18" charset="0"/>
              <a:ea typeface="Times New Roman" panose="02020603050405020304" pitchFamily="18" charset="0"/>
              <a:cs typeface="Cambria" panose="02040503050406030204" pitchFamily="18" charset="0"/>
            </a:endParaRPr>
          </a:p>
          <a:p>
            <a:pPr algn="l" defTabSz="928848" rtl="0">
              <a:defRPr/>
            </a:pPr>
            <a:r>
              <a:rPr lang="en-US" dirty="0">
                <a:solidFill>
                  <a:srgbClr val="000000"/>
                </a:solidFill>
                <a:latin typeface="Cambria" panose="02040503050406030204" pitchFamily="18" charset="0"/>
                <a:ea typeface="Times New Roman" panose="02020603050405020304" pitchFamily="18" charset="0"/>
                <a:cs typeface="Cambria" panose="02040503050406030204" pitchFamily="18" charset="0"/>
              </a:rPr>
              <a:t>Energy-efficient technologies can be applied in lighting (e.g. sulfur-based plasma lamps), in heating (infrared heating, thermal insulation materials).</a:t>
            </a:r>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6</a:t>
            </a:fld>
            <a:endParaRPr lang="en-US"/>
          </a:p>
        </p:txBody>
      </p:sp>
    </p:spTree>
    <p:extLst>
      <p:ext uri="{BB962C8B-B14F-4D97-AF65-F5344CB8AC3E}">
        <p14:creationId xmlns:p14="http://schemas.microsoft.com/office/powerpoint/2010/main" val="25350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In continuation of the previous </a:t>
            </a:r>
            <a:r>
              <a:rPr lang="ru-RU" dirty="0" err="1">
                <a:solidFill>
                  <a:srgbClr val="000000"/>
                </a:solidFill>
                <a:latin typeface="Cambria" panose="02040503050406030204" pitchFamily="18" charset="0"/>
                <a:ea typeface="Times New Roman" panose="02020603050405020304" pitchFamily="18" charset="0"/>
                <a:cs typeface="Cambria" panose="02040503050406030204" pitchFamily="18" charset="0"/>
              </a:rPr>
              <a:t>slide</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 -</a:t>
            </a:r>
            <a:r>
              <a:rPr lang="ru-RU" dirty="0" err="1">
                <a:solidFill>
                  <a:srgbClr val="000000"/>
                </a:solidFill>
                <a:highlight>
                  <a:srgbClr val="FFFF00"/>
                </a:highlight>
                <a:latin typeface="Calibri" panose="020F0502020204030204" pitchFamily="34" charset="0"/>
                <a:ea typeface="Calibri" panose="020F0502020204030204" pitchFamily="34" charset="0"/>
              </a:rPr>
              <a:t>Сonsidering</a:t>
            </a:r>
            <a:r>
              <a:rPr lang="ru-RU" dirty="0">
                <a:solidFill>
                  <a:srgbClr val="000000"/>
                </a:solidFill>
                <a:highlight>
                  <a:srgbClr val="FFFF00"/>
                </a:highlight>
                <a:latin typeface="Calibri" panose="020F0502020204030204" pitchFamily="34" charset="0"/>
                <a:ea typeface="Calibri" panose="020F0502020204030204" pitchFamily="34" charset="0"/>
              </a:rPr>
              <a:t> a strategy for improving the energy efficiency of any process, it should be remembered that energy efficiency, as one of the key categories of any economic system, has a multiplier effect, </a:t>
            </a:r>
            <a:r>
              <a:rPr lang="ru-RU" dirty="0" err="1">
                <a:solidFill>
                  <a:srgbClr val="000000"/>
                </a:solidFill>
                <a:highlight>
                  <a:srgbClr val="FFFF00"/>
                </a:highlight>
                <a:latin typeface="Calibri" panose="020F0502020204030204" pitchFamily="34" charset="0"/>
                <a:ea typeface="Calibri" panose="020F0502020204030204" pitchFamily="34" charset="0"/>
              </a:rPr>
              <a:t>namely</a:t>
            </a:r>
            <a:r>
              <a:rPr lang="ru-RU" dirty="0">
                <a:solidFill>
                  <a:srgbClr val="000000"/>
                </a:solidFill>
                <a:highlight>
                  <a:srgbClr val="FFFF00"/>
                </a:highlight>
                <a:latin typeface="Calibri" panose="020F0502020204030204" pitchFamily="34" charset="0"/>
                <a:ea typeface="Calibri" panose="020F0502020204030204" pitchFamily="34" charset="0"/>
              </a:rPr>
              <a:t>: </a:t>
            </a:r>
            <a:r>
              <a:rPr lang="ru-RU" b="1" dirty="0" err="1">
                <a:solidFill>
                  <a:srgbClr val="000000"/>
                </a:solidFill>
                <a:highlight>
                  <a:srgbClr val="FFFF00"/>
                </a:highlight>
                <a:latin typeface="Calibri" panose="020F0502020204030204" pitchFamily="34" charset="0"/>
                <a:ea typeface="Calibri" panose="020F0502020204030204" pitchFamily="34" charset="0"/>
              </a:rPr>
              <a:t>the</a:t>
            </a:r>
            <a:r>
              <a:rPr lang="ru-RU" b="1" dirty="0">
                <a:solidFill>
                  <a:srgbClr val="000000"/>
                </a:solidFill>
                <a:highlight>
                  <a:srgbClr val="FFFF00"/>
                </a:highlight>
                <a:latin typeface="Calibri" panose="020F0502020204030204" pitchFamily="34" charset="0"/>
                <a:ea typeface="Calibri" panose="020F0502020204030204" pitchFamily="34" charset="0"/>
              </a:rPr>
              <a:t> higher the energy efficiency in the initial sectors of the technological chain, the more efficient the entire chain as a whole</a:t>
            </a:r>
            <a:r>
              <a:rPr lang="ru-RU" dirty="0">
                <a:solidFill>
                  <a:srgbClr val="000000"/>
                </a:solidFill>
                <a:highlight>
                  <a:srgbClr val="FFFF00"/>
                </a:highlight>
                <a:latin typeface="Calibri" panose="020F0502020204030204" pitchFamily="34" charset="0"/>
                <a:ea typeface="Calibri" panose="020F0502020204030204" pitchFamily="34" charset="0"/>
              </a:rPr>
              <a:t>. The characteristics of energy efficiency in the fuel and energy complex, in particular, in the electric grid complex, are of the greatest importance.</a:t>
            </a:r>
            <a:r>
              <a:rPr lang="ru-RU" b="1" dirty="0">
                <a:solidFill>
                  <a:srgbClr val="000000"/>
                </a:solidFill>
                <a:highlight>
                  <a:srgbClr val="FFFF00"/>
                </a:highlight>
                <a:latin typeface="Calibri" panose="020F0502020204030204" pitchFamily="34" charset="0"/>
                <a:ea typeface="Calibri" panose="020F0502020204030204" pitchFamily="34" charset="0"/>
              </a:rPr>
              <a:t>After all, in the end, wasted energy is lost products, </a:t>
            </a:r>
            <a:r>
              <a:rPr lang="ru-RU" b="1" dirty="0" err="1">
                <a:solidFill>
                  <a:srgbClr val="000000"/>
                </a:solidFill>
                <a:highlight>
                  <a:srgbClr val="FFFF00"/>
                </a:highlight>
                <a:latin typeface="Calibri" panose="020F0502020204030204" pitchFamily="34" charset="0"/>
                <a:ea typeface="Calibri" panose="020F0502020204030204" pitchFamily="34" charset="0"/>
              </a:rPr>
              <a:t>un</a:t>
            </a:r>
            <a:r>
              <a:rPr lang="en-US" b="1" dirty="0">
                <a:solidFill>
                  <a:srgbClr val="000000"/>
                </a:solidFill>
                <a:highlight>
                  <a:srgbClr val="FFFF00"/>
                </a:highlight>
                <a:latin typeface="Calibri" panose="020F0502020204030204" pitchFamily="34" charset="0"/>
                <a:ea typeface="Calibri" panose="020F0502020204030204" pitchFamily="34" charset="0"/>
              </a:rPr>
              <a:t>provided</a:t>
            </a:r>
            <a:r>
              <a:rPr lang="ru-RU" b="1" dirty="0">
                <a:solidFill>
                  <a:srgbClr val="000000"/>
                </a:solidFill>
                <a:highlight>
                  <a:srgbClr val="FFFF00"/>
                </a:highlight>
                <a:latin typeface="Calibri" panose="020F0502020204030204" pitchFamily="34" charset="0"/>
                <a:ea typeface="Calibri" panose="020F0502020204030204" pitchFamily="34" charset="0"/>
              </a:rPr>
              <a:t> services, etc.</a:t>
            </a:r>
            <a:r>
              <a:rPr lang="ru-RU" dirty="0">
                <a:solidFill>
                  <a:srgbClr val="000000"/>
                </a:solidFill>
                <a:highlight>
                  <a:srgbClr val="FFFF00"/>
                </a:highlight>
                <a:latin typeface="Calibri" panose="020F0502020204030204" pitchFamily="34" charset="0"/>
                <a:ea typeface="Calibri" panose="020F0502020204030204" pitchFamily="34" charset="0"/>
              </a:rPr>
              <a:t> </a:t>
            </a:r>
          </a:p>
          <a:p>
            <a:pPr algn="l" defTabSz="928848" rtl="0"/>
            <a:endParaRPr lang="ru-RU" dirty="0"/>
          </a:p>
          <a:p>
            <a:pPr algn="l" defTabSz="928848" rtl="0"/>
            <a:r>
              <a:rPr lang="en-US" dirty="0"/>
              <a:t>For</a:t>
            </a:r>
            <a:r>
              <a:rPr lang="en-US" baseline="0" dirty="0"/>
              <a:t> </a:t>
            </a:r>
            <a:r>
              <a:rPr lang="ru-RU" dirty="0" err="1"/>
              <a:t>Example</a:t>
            </a:r>
            <a:r>
              <a:rPr lang="ru-RU" dirty="0"/>
              <a:t> European standard - energy certificate, where scale A is the most energy efficient and</a:t>
            </a:r>
            <a:r>
              <a:rPr lang="en-US" dirty="0"/>
              <a:t>G</a:t>
            </a:r>
            <a:r>
              <a:rPr lang="ru-RU" dirty="0"/>
              <a:t>least energy efficient</a:t>
            </a:r>
          </a:p>
          <a:p>
            <a:pPr algn="l" defTabSz="928848" rtl="0"/>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7</a:t>
            </a:fld>
            <a:endParaRPr lang="en-US"/>
          </a:p>
        </p:txBody>
      </p:sp>
    </p:spTree>
    <p:extLst>
      <p:ext uri="{BB962C8B-B14F-4D97-AF65-F5344CB8AC3E}">
        <p14:creationId xmlns:p14="http://schemas.microsoft.com/office/powerpoint/2010/main" val="364484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en-US" dirty="0">
                <a:solidFill>
                  <a:srgbClr val="000000"/>
                </a:solidFill>
                <a:latin typeface="Cambria" panose="02040503050406030204" pitchFamily="18" charset="0"/>
                <a:ea typeface="Times New Roman" panose="02020603050405020304" pitchFamily="18" charset="0"/>
                <a:cs typeface="Cambria" panose="02040503050406030204" pitchFamily="18" charset="0"/>
              </a:rPr>
              <a:t>-</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Beginning</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from</a:t>
            </a:r>
            <a:r>
              <a:rPr lang="ru-RU" dirty="0">
                <a:solidFill>
                  <a:srgbClr val="000000"/>
                </a:solidFill>
                <a:latin typeface="Lora" pitchFamily="2" charset="0"/>
                <a:ea typeface="Times New Roman" panose="02020603050405020304" pitchFamily="18" charset="0"/>
                <a:cs typeface="Times New Roman" panose="02020603050405020304" pitchFamily="18" charset="0"/>
              </a:rPr>
              <a:t>1970-</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X</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gg</a:t>
            </a:r>
            <a:r>
              <a:rPr lang="ru-RU" dirty="0">
                <a:solidFill>
                  <a:srgbClr val="000000"/>
                </a:solidFill>
                <a:latin typeface="Lora" pitchFamily="2" charset="0"/>
                <a:ea typeface="Times New Roman" panose="02020603050405020304" pitchFamily="18" charset="0"/>
                <a:cs typeface="Times New Roman" panose="02020603050405020304" pitchFamily="18" charset="0"/>
              </a:rPr>
              <a:t>.</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many</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country</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implemented</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politics</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programs</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on</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raising</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energy efficiency</a:t>
            </a:r>
            <a:r>
              <a:rPr lang="ru-RU" dirty="0">
                <a:solidFill>
                  <a:srgbClr val="000000"/>
                </a:solidFill>
                <a:latin typeface="Lora" pitchFamily="2" charset="0"/>
                <a:ea typeface="Times New Roman" panose="02020603050405020304" pitchFamily="18" charset="0"/>
                <a:cs typeface="Times New Roman" panose="02020603050405020304" pitchFamily="18" charset="0"/>
              </a:rPr>
              <a:t>.</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Today</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on the</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industrial</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sector</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account for</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nearly</a:t>
            </a:r>
            <a:r>
              <a:rPr lang="ru-RU" dirty="0">
                <a:solidFill>
                  <a:srgbClr val="000000"/>
                </a:solidFill>
                <a:latin typeface="Lora" pitchFamily="2" charset="0"/>
                <a:ea typeface="Times New Roman" panose="02020603050405020304" pitchFamily="18" charset="0"/>
                <a:cs typeface="Times New Roman" panose="02020603050405020304" pitchFamily="18" charset="0"/>
              </a:rPr>
              <a:t>40%</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annual</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world</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consumption</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primary</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energy resources</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en-US"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And</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about</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such</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same</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share</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world</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emissions</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carbon dioxide</a:t>
            </a:r>
            <a:r>
              <a:rPr lang="ru-RU" dirty="0">
                <a:solidFill>
                  <a:srgbClr val="000000"/>
                </a:solidFill>
                <a:latin typeface="Lora" pitchFamily="2" charset="0"/>
                <a:ea typeface="Times New Roman" panose="02020603050405020304" pitchFamily="18" charset="0"/>
                <a:cs typeface="Times New Roman" panose="02020603050405020304" pitchFamily="18" charset="0"/>
              </a:rPr>
              <a:t> </a:t>
            </a:r>
            <a:r>
              <a:rPr lang="ru-RU" dirty="0">
                <a:solidFill>
                  <a:srgbClr val="000000"/>
                </a:solidFill>
                <a:latin typeface="Cambria" panose="02040503050406030204" pitchFamily="18" charset="0"/>
                <a:ea typeface="Times New Roman" panose="02020603050405020304" pitchFamily="18" charset="0"/>
                <a:cs typeface="Cambria" panose="02040503050406030204" pitchFamily="18" charset="0"/>
              </a:rPr>
              <a:t>gas</a:t>
            </a:r>
            <a:r>
              <a:rPr lang="ru-RU" dirty="0">
                <a:solidFill>
                  <a:srgbClr val="000000"/>
                </a:solidFill>
                <a:latin typeface="Lora" pitchFamily="2" charset="0"/>
                <a:ea typeface="Times New Roman" panose="02020603050405020304" pitchFamily="18" charset="0"/>
                <a:cs typeface="Times New Roman" panose="02020603050405020304" pitchFamily="18" charset="0"/>
              </a:rPr>
              <a:t>.</a:t>
            </a:r>
            <a:endParaRPr lang="en-US" dirty="0"/>
          </a:p>
          <a:p>
            <a:pPr marL="174159" indent="-174159" algn="l" defTabSz="928848" rtl="0">
              <a:buFontTx/>
              <a:buChar char="-"/>
            </a:pPr>
            <a:r>
              <a:rPr lang="ru-RU" dirty="0"/>
              <a:t>In system</a:t>
            </a:r>
            <a:r>
              <a:rPr lang="ru-RU" dirty="0" err="1"/>
              <a:t>energy management</a:t>
            </a:r>
            <a:r>
              <a:rPr lang="ru-RU" dirty="0"/>
              <a:t>is an international standard created by the International Organization for Standardization. It was adopted in 2011 and updated in 2018</a:t>
            </a:r>
          </a:p>
          <a:p>
            <a:pPr algn="l" rtl="0"/>
            <a:r>
              <a:rPr lang="ru-RU" dirty="0"/>
              <a:t>-</a:t>
            </a:r>
            <a:r>
              <a:rPr lang="ru-RU" dirty="0">
                <a:solidFill>
                  <a:srgbClr val="0000FF"/>
                </a:solidFill>
                <a:latin typeface="Arial" panose="020B0604020202020204" pitchFamily="34" charset="0"/>
                <a:ea typeface="Times New Roman" panose="02020603050405020304" pitchFamily="18" charset="0"/>
              </a:rPr>
              <a:t>According to</a:t>
            </a:r>
            <a:r>
              <a:rPr lang="en-US" dirty="0">
                <a:solidFill>
                  <a:srgbClr val="0000FF"/>
                </a:solidFill>
                <a:latin typeface="Arial" panose="020B0604020202020204" pitchFamily="34" charset="0"/>
                <a:ea typeface="Times New Roman" panose="02020603050405020304" pitchFamily="18" charset="0"/>
              </a:rPr>
              <a:t> </a:t>
            </a:r>
            <a:r>
              <a:rPr lang="ru-RU" dirty="0">
                <a:solidFill>
                  <a:srgbClr val="0000FF"/>
                </a:solidFill>
                <a:latin typeface="Arial" panose="020B0604020202020204" pitchFamily="34" charset="0"/>
                <a:ea typeface="Times New Roman" panose="02020603050405020304" pitchFamily="18" charset="0"/>
              </a:rPr>
              <a:t>Article 5</a:t>
            </a:r>
            <a:r>
              <a:rPr lang="en-US" dirty="0">
                <a:solidFill>
                  <a:srgbClr val="0000FF"/>
                </a:solidFill>
                <a:latin typeface="Arial" panose="020B0604020202020204" pitchFamily="34" charset="0"/>
                <a:ea typeface="Times New Roman" panose="02020603050405020304" pitchFamily="18" charset="0"/>
              </a:rPr>
              <a:t> </a:t>
            </a:r>
            <a:r>
              <a:rPr lang="ru-RU" dirty="0">
                <a:solidFill>
                  <a:srgbClr val="0000FF"/>
                </a:solidFill>
                <a:latin typeface="Arial" panose="020B0604020202020204" pitchFamily="34" charset="0"/>
                <a:ea typeface="Times New Roman" panose="02020603050405020304" pitchFamily="18" charset="0"/>
              </a:rPr>
              <a:t>Law of the Republic of Tajikistan "On Energy Saving and Energy Efficiency" The Government of the Republic of Tajikistan decides:</a:t>
            </a:r>
            <a:endParaRPr lang="en-US" dirty="0">
              <a:latin typeface="Times New Roman" panose="02020603050405020304" pitchFamily="18" charset="0"/>
              <a:ea typeface="Times New Roman" panose="02020603050405020304" pitchFamily="18" charset="0"/>
            </a:endParaRPr>
          </a:p>
          <a:p>
            <a:pPr algn="l" rtl="0"/>
            <a:r>
              <a:rPr lang="ru-RU" dirty="0">
                <a:solidFill>
                  <a:srgbClr val="0000FF"/>
                </a:solidFill>
                <a:latin typeface="Arial" panose="020B0604020202020204" pitchFamily="34" charset="0"/>
                <a:ea typeface="Calibri" panose="020F0502020204030204" pitchFamily="34" charset="0"/>
              </a:rPr>
              <a:t>Designate the Ministry of Energy and Water Resources of the Republic of Tajikistan as the authorized state body in the field of energy saving and energy efficiency</a:t>
            </a:r>
            <a:endParaRPr lang="ru-RU" dirty="0"/>
          </a:p>
          <a:p>
            <a:pPr algn="l" defTabSz="928848" rtl="0"/>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8</a:t>
            </a:fld>
            <a:endParaRPr lang="en-US"/>
          </a:p>
        </p:txBody>
      </p:sp>
    </p:spTree>
    <p:extLst>
      <p:ext uri="{BB962C8B-B14F-4D97-AF65-F5344CB8AC3E}">
        <p14:creationId xmlns:p14="http://schemas.microsoft.com/office/powerpoint/2010/main" val="291763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8848" rtl="0"/>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In developed countries, about half of all energy is spent on construction and operation, in developing countries - about a third. This is due to the large number of household appliances in developed </a:t>
            </a:r>
            <a:r>
              <a:rPr lang="en-US" dirty="0" err="1">
                <a:solidFill>
                  <a:srgbClr val="000000"/>
                </a:solidFill>
                <a:latin typeface="Cambria" panose="02040503050406030204" pitchFamily="18" charset="0"/>
                <a:ea typeface="Calibri" panose="020F0502020204030204" pitchFamily="34" charset="0"/>
                <a:cs typeface="Cambria" panose="02040503050406030204" pitchFamily="18" charset="0"/>
              </a:rPr>
              <a:t>countries.Barki</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a:t>
            </a:r>
            <a:r>
              <a:rPr lang="en-US" dirty="0" err="1">
                <a:solidFill>
                  <a:srgbClr val="000000"/>
                </a:solidFill>
                <a:latin typeface="Cambria" panose="02040503050406030204" pitchFamily="18" charset="0"/>
                <a:ea typeface="Calibri" panose="020F0502020204030204" pitchFamily="34" charset="0"/>
                <a:cs typeface="Cambria" panose="02040503050406030204" pitchFamily="18" charset="0"/>
              </a:rPr>
              <a:t>Tojik</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can redistribute the saved electricity to other sectors, for example, to the industrial sector, where the same benefit can almost triple, or export it, and thereby increase the same amount by 4 or even 5 </a:t>
            </a:r>
            <a:r>
              <a:rPr lang="en-US" dirty="0" err="1">
                <a:solidFill>
                  <a:srgbClr val="000000"/>
                </a:solidFill>
                <a:latin typeface="Cambria" panose="02040503050406030204" pitchFamily="18" charset="0"/>
                <a:ea typeface="Calibri" panose="020F0502020204030204" pitchFamily="34" charset="0"/>
                <a:cs typeface="Cambria" panose="02040503050406030204" pitchFamily="18" charset="0"/>
              </a:rPr>
              <a:t>times.In</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any case, </a:t>
            </a:r>
            <a:r>
              <a:rPr lang="en-US" dirty="0" err="1">
                <a:solidFill>
                  <a:srgbClr val="000000"/>
                </a:solidFill>
                <a:latin typeface="Cambria" panose="02040503050406030204" pitchFamily="18" charset="0"/>
                <a:ea typeface="Calibri" panose="020F0502020204030204" pitchFamily="34" charset="0"/>
                <a:cs typeface="Cambria" panose="02040503050406030204" pitchFamily="18" charset="0"/>
              </a:rPr>
              <a:t>Barki</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a:t>
            </a:r>
            <a:r>
              <a:rPr lang="en-US" dirty="0" err="1">
                <a:solidFill>
                  <a:srgbClr val="000000"/>
                </a:solidFill>
                <a:latin typeface="Cambria" panose="02040503050406030204" pitchFamily="18" charset="0"/>
                <a:ea typeface="Calibri" panose="020F0502020204030204" pitchFamily="34" charset="0"/>
                <a:cs typeface="Cambria" panose="02040503050406030204" pitchFamily="18" charset="0"/>
              </a:rPr>
              <a:t>Tojik</a:t>
            </a:r>
            <a:r>
              <a:rPr lang="en-US" dirty="0">
                <a:solidFill>
                  <a:srgbClr val="000000"/>
                </a:solidFill>
                <a:latin typeface="Cambria" panose="02040503050406030204" pitchFamily="18" charset="0"/>
                <a:ea typeface="Calibri" panose="020F0502020204030204" pitchFamily="34" charset="0"/>
                <a:cs typeface="Cambria" panose="02040503050406030204" pitchFamily="18" charset="0"/>
              </a:rPr>
              <a:t> can use the saved electricity more rationally.</a:t>
            </a:r>
            <a:endParaRPr lang="en-US" dirty="0"/>
          </a:p>
        </p:txBody>
      </p:sp>
      <p:sp>
        <p:nvSpPr>
          <p:cNvPr id="4" name="Slide Number Placeholder 3"/>
          <p:cNvSpPr>
            <a:spLocks noGrp="1"/>
          </p:cNvSpPr>
          <p:nvPr>
            <p:ph type="sldNum" sz="quarter" idx="5"/>
          </p:nvPr>
        </p:nvSpPr>
        <p:spPr/>
        <p:txBody>
          <a:bodyPr/>
          <a:lstStyle/>
          <a:p>
            <a:pPr algn="l" rtl="0"/>
            <a:fld id="{A852F2D8-87C2-4B9A-8117-03EA8BD60366}" type="slidenum">
              <a:rPr lang="en-US" smtClean="0"/>
              <a:t>9</a:t>
            </a:fld>
            <a:endParaRPr lang="en-US"/>
          </a:p>
        </p:txBody>
      </p:sp>
    </p:spTree>
    <p:extLst>
      <p:ext uri="{BB962C8B-B14F-4D97-AF65-F5344CB8AC3E}">
        <p14:creationId xmlns:p14="http://schemas.microsoft.com/office/powerpoint/2010/main" val="120449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45B-FB01-4F16-B374-DD819C41FB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7129CE-0945-4D81-9DA3-8EC85176F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A1739C-69E6-4A94-9B2B-05947518F237}"/>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69938893-7C66-4BAF-878F-6D76E698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8BAB8-EF70-4757-872A-537AB44B8B8B}"/>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82929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5688-8649-4DFF-A757-F0564E1E3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7B79A9-3FFF-4555-BEA2-AC6850DC1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C2580-1CA6-43DF-84A4-A4EC0C285C42}"/>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1D70D4BB-368F-4D2C-B24F-D4459FE7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F48C5-5F8F-49A6-A6DF-1227C9F487E4}"/>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2149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0062-637C-428E-B310-22780F06BC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ED8F68-E38A-42AF-8864-36B404F95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30195-A51C-4648-BC89-6DA1BB89FAC0}"/>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46767E77-F7DC-46D7-834C-DB4DDC645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4C516-BB9A-454D-B0B7-40A4F205A299}"/>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90661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686E-9BBA-43CE-A219-9D5EB97E4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6C4A9-4FE4-4C7E-9F5E-E45FA6FE5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BB12B-5C7A-4261-86FA-443D56B51D71}"/>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7253EE0D-B20F-4C15-A2F3-710161826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502A4-4ADE-4DF1-B32C-F05728049653}"/>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38951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A006-00EB-46F2-9564-0EA7436221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2D2ACC-ABFE-4235-9F69-8C01D4D98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2BAF0-1119-4201-BEE6-0E37D65B5BC6}"/>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01A4691F-0917-40F6-9247-CD637BB62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31F23-376E-4E19-9181-86CA563E9779}"/>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160586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BC8B-2348-4AA0-AD77-2F3AC03E1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1D87D-298E-468E-8F1D-031D343BD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E6BE7-AE76-40B3-A962-7429BAA2D7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09030-E2DE-4D45-A2F4-6FBB2CA48FE2}"/>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6" name="Footer Placeholder 5">
            <a:extLst>
              <a:ext uri="{FF2B5EF4-FFF2-40B4-BE49-F238E27FC236}">
                <a16:creationId xmlns:a16="http://schemas.microsoft.com/office/drawing/2014/main" id="{A0BC4088-4B9F-43D6-AA1D-196DE9802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67A5A-DBF4-4AE5-9532-5806869EB716}"/>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349939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F407-7BC6-46F3-B7B4-3B6AE5D380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E430E-6564-4FDD-8C0E-4FACBF93B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BD7-8B4B-4016-9698-8331C9CA6B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CD537A-C284-4AB5-9C17-5960D8483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452224-ECE6-408F-BE0D-F092CD2CE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F9A9-283D-4E09-9749-3A65F2EB48A4}"/>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8" name="Footer Placeholder 7">
            <a:extLst>
              <a:ext uri="{FF2B5EF4-FFF2-40B4-BE49-F238E27FC236}">
                <a16:creationId xmlns:a16="http://schemas.microsoft.com/office/drawing/2014/main" id="{BEBEF8D5-334D-4A66-9932-B5F8EC7039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118066-00C6-4BEB-8B38-9C2B0E543559}"/>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380820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ADAF-58B7-4BBD-B1ED-6D5E051CBB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020A8-71BE-46BF-8112-F08DE94A5A6A}"/>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4" name="Footer Placeholder 3">
            <a:extLst>
              <a:ext uri="{FF2B5EF4-FFF2-40B4-BE49-F238E27FC236}">
                <a16:creationId xmlns:a16="http://schemas.microsoft.com/office/drawing/2014/main" id="{0ED24C23-E164-42FD-A234-0DF12DF8DE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511A8-F2DB-4607-8A18-98B2C5E5793B}"/>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267294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6A3522-4448-49FF-8303-31356D5C1587}"/>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3" name="Footer Placeholder 2">
            <a:extLst>
              <a:ext uri="{FF2B5EF4-FFF2-40B4-BE49-F238E27FC236}">
                <a16:creationId xmlns:a16="http://schemas.microsoft.com/office/drawing/2014/main" id="{625267D1-95C1-4CFC-ACA0-947F58E16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FA813A-6D46-48E6-B196-EB572BA1AF2A}"/>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179697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E06D-6534-4B07-9FA1-0B030313C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0950E-FE3A-4E71-9419-DDCB676AB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1B8CB9-4804-468D-8899-23EA8BEEC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835DE-9244-4D76-BC02-EE8698F43FDC}"/>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6" name="Footer Placeholder 5">
            <a:extLst>
              <a:ext uri="{FF2B5EF4-FFF2-40B4-BE49-F238E27FC236}">
                <a16:creationId xmlns:a16="http://schemas.microsoft.com/office/drawing/2014/main" id="{E4FD35FE-0D59-45FA-B9AA-5A400DF18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FF255-77DC-42AE-8D46-5BEA6D5E5211}"/>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25246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CC3C-19E0-42E8-AB05-C4922C72E2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533A38-FC4E-4E2E-A1E1-13E2BBD5D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446CD0-5E23-430A-AB61-2CD273D5F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67836-EE06-4B5C-92E0-34E4E52F7E35}"/>
              </a:ext>
            </a:extLst>
          </p:cNvPr>
          <p:cNvSpPr>
            <a:spLocks noGrp="1"/>
          </p:cNvSpPr>
          <p:nvPr>
            <p:ph type="dt" sz="half" idx="10"/>
          </p:nvPr>
        </p:nvSpPr>
        <p:spPr/>
        <p:txBody>
          <a:bodyPr/>
          <a:lstStyle/>
          <a:p>
            <a:fld id="{A60AD52D-6700-48B9-AC51-7E91F12221C9}" type="datetimeFigureOut">
              <a:rPr lang="en-US" smtClean="0"/>
              <a:t>3/13/2022</a:t>
            </a:fld>
            <a:endParaRPr lang="en-US"/>
          </a:p>
        </p:txBody>
      </p:sp>
      <p:sp>
        <p:nvSpPr>
          <p:cNvPr id="6" name="Footer Placeholder 5">
            <a:extLst>
              <a:ext uri="{FF2B5EF4-FFF2-40B4-BE49-F238E27FC236}">
                <a16:creationId xmlns:a16="http://schemas.microsoft.com/office/drawing/2014/main" id="{F38FBE78-5188-473E-B9EC-E355F356C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438B4-2680-49DB-96B1-AEDA64A1085A}"/>
              </a:ext>
            </a:extLst>
          </p:cNvPr>
          <p:cNvSpPr>
            <a:spLocks noGrp="1"/>
          </p:cNvSpPr>
          <p:nvPr>
            <p:ph type="sldNum" sz="quarter" idx="12"/>
          </p:nvPr>
        </p:nvSpPr>
        <p:spPr/>
        <p:txBody>
          <a:bodyPr/>
          <a:lstStyle/>
          <a:p>
            <a:fld id="{F4AE5B17-F66D-481F-AACF-DBE8A11797D0}" type="slidenum">
              <a:rPr lang="en-US" smtClean="0"/>
              <a:t>‹#›</a:t>
            </a:fld>
            <a:endParaRPr lang="en-US"/>
          </a:p>
        </p:txBody>
      </p:sp>
    </p:spTree>
    <p:extLst>
      <p:ext uri="{BB962C8B-B14F-4D97-AF65-F5344CB8AC3E}">
        <p14:creationId xmlns:p14="http://schemas.microsoft.com/office/powerpoint/2010/main" val="329351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8ECCE-E8BD-4A8A-AEB2-42DEEA66B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54D33B-CDA3-4608-BE25-56263EDBF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5E196-4A0E-44A2-A559-65E06A34C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AD52D-6700-48B9-AC51-7E91F12221C9}" type="datetimeFigureOut">
              <a:rPr lang="en-US" smtClean="0"/>
              <a:t>3/13/2022</a:t>
            </a:fld>
            <a:endParaRPr lang="en-US"/>
          </a:p>
        </p:txBody>
      </p:sp>
      <p:sp>
        <p:nvSpPr>
          <p:cNvPr id="5" name="Footer Placeholder 4">
            <a:extLst>
              <a:ext uri="{FF2B5EF4-FFF2-40B4-BE49-F238E27FC236}">
                <a16:creationId xmlns:a16="http://schemas.microsoft.com/office/drawing/2014/main" id="{F2B1A802-57AB-4B32-A0D3-6EB06AECC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581002-3F1A-4230-A0FC-DBF753DBA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E5B17-F66D-481F-AACF-DBE8A11797D0}" type="slidenum">
              <a:rPr lang="en-US" smtClean="0"/>
              <a:t>‹#›</a:t>
            </a:fld>
            <a:endParaRPr lang="en-US"/>
          </a:p>
        </p:txBody>
      </p:sp>
    </p:spTree>
    <p:extLst>
      <p:ext uri="{BB962C8B-B14F-4D97-AF65-F5344CB8AC3E}">
        <p14:creationId xmlns:p14="http://schemas.microsoft.com/office/powerpoint/2010/main" val="412973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EC17F6-8D71-40BE-8B28-BA8F8520E7EA}"/>
              </a:ext>
            </a:extLst>
          </p:cNvPr>
          <p:cNvSpPr>
            <a:spLocks noGrp="1"/>
          </p:cNvSpPr>
          <p:nvPr>
            <p:ph type="subTitle" idx="1"/>
          </p:nvPr>
        </p:nvSpPr>
        <p:spPr>
          <a:xfrm>
            <a:off x="2835580" y="4425845"/>
            <a:ext cx="9144000" cy="791614"/>
          </a:xfrm>
        </p:spPr>
        <p:txBody>
          <a:bodyPr>
            <a:normAutofit/>
          </a:bodyPr>
          <a:lstStyle/>
          <a:p>
            <a:pPr algn="l" rtl="0"/>
            <a:r>
              <a:rPr lang="ru-RU" sz="1600" dirty="0"/>
              <a:t>Prepared</a:t>
            </a:r>
            <a:r>
              <a:rPr lang="ru-RU" sz="1600" dirty="0" err="1"/>
              <a:t>Furkat</a:t>
            </a:r>
            <a:r>
              <a:rPr lang="ru-RU" sz="1600" dirty="0"/>
              <a:t>Kadyrov</a:t>
            </a:r>
          </a:p>
          <a:p>
            <a:pPr algn="l" rtl="0"/>
            <a:r>
              <a:rPr lang="ru-RU" sz="1600" dirty="0"/>
              <a:t>December 23, 2021</a:t>
            </a:r>
            <a:endParaRPr lang="en-US" sz="1600" dirty="0"/>
          </a:p>
        </p:txBody>
      </p:sp>
      <p:pic>
        <p:nvPicPr>
          <p:cNvPr id="11" name="Picture 10">
            <a:extLst>
              <a:ext uri="{FF2B5EF4-FFF2-40B4-BE49-F238E27FC236}">
                <a16:creationId xmlns:a16="http://schemas.microsoft.com/office/drawing/2014/main" id="{0FF6D368-E093-4661-99F6-65E681D11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377" y="1233423"/>
            <a:ext cx="1684635" cy="276356"/>
          </a:xfrm>
          <a:prstGeom prst="rect">
            <a:avLst/>
          </a:prstGeom>
        </p:spPr>
      </p:pic>
      <p:pic>
        <p:nvPicPr>
          <p:cNvPr id="19" name="Picture 18">
            <a:extLst>
              <a:ext uri="{FF2B5EF4-FFF2-40B4-BE49-F238E27FC236}">
                <a16:creationId xmlns:a16="http://schemas.microsoft.com/office/drawing/2014/main" id="{14C11BDB-92EE-4FE7-86EE-C59541A65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3207" y="90391"/>
            <a:ext cx="868704" cy="1143032"/>
          </a:xfrm>
          <a:prstGeom prst="rect">
            <a:avLst/>
          </a:prstGeom>
        </p:spPr>
      </p:pic>
      <p:pic>
        <p:nvPicPr>
          <p:cNvPr id="6" name="Picture 5" descr="A picture containing clock, light  Description automatically generated">
            <a:extLst>
              <a:ext uri="{FF2B5EF4-FFF2-40B4-BE49-F238E27FC236}">
                <a16:creationId xmlns:a16="http://schemas.microsoft.com/office/drawing/2014/main" id="{BD6A7DD9-883C-45AD-AAD6-780F23E583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878006" cy="6858000"/>
          </a:xfrm>
          <a:prstGeom prst="rect">
            <a:avLst/>
          </a:prstGeom>
        </p:spPr>
      </p:pic>
      <p:sp>
        <p:nvSpPr>
          <p:cNvPr id="8" name="Subtitle 2">
            <a:extLst>
              <a:ext uri="{FF2B5EF4-FFF2-40B4-BE49-F238E27FC236}">
                <a16:creationId xmlns:a16="http://schemas.microsoft.com/office/drawing/2014/main" id="{A94390AF-62FF-4D8D-82E7-2E798DC4B980}"/>
              </a:ext>
            </a:extLst>
          </p:cNvPr>
          <p:cNvSpPr txBox="1">
            <a:spLocks/>
          </p:cNvSpPr>
          <p:nvPr/>
        </p:nvSpPr>
        <p:spPr>
          <a:xfrm>
            <a:off x="2793153" y="2160494"/>
            <a:ext cx="9144000" cy="2133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l" rtl="0">
              <a:lnSpc>
                <a:spcPct val="115000"/>
              </a:lnSpc>
              <a:spcBef>
                <a:spcPts val="0"/>
              </a:spcBef>
              <a:spcAft>
                <a:spcPts val="800"/>
              </a:spcAft>
            </a:pPr>
            <a:r>
              <a:rPr lang="tg-Cyrl-TJ" i="1" dirty="0">
                <a:effectLst/>
                <a:latin typeface="Calibri" panose="020F0502020204030204" pitchFamily="34" charset="0"/>
                <a:ea typeface="Calibri" panose="020F0502020204030204" pitchFamily="34" charset="0"/>
                <a:cs typeface="Calibri" panose="020F0502020204030204" pitchFamily="34" charset="0"/>
              </a:rPr>
              <a:t>“The importance of introducing energy efficiency in all development sectors. Examples of Energy Efficient Technologies for the Business Sector”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See the source image">
            <a:extLst>
              <a:ext uri="{FF2B5EF4-FFF2-40B4-BE49-F238E27FC236}">
                <a16:creationId xmlns:a16="http://schemas.microsoft.com/office/drawing/2014/main" id="{D55932D8-4EF3-43D5-B3E8-3801E6ED23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1275" y="76117"/>
            <a:ext cx="19526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00100002" name="ODT_ATTR_LBL_LOGO">
            <a:extLst>
              <a:ext uri="{FF2B5EF4-FFF2-40B4-BE49-F238E27FC236}">
                <a16:creationId xmlns:a16="http://schemas.microsoft.com/office/drawing/2014/main" id="{B066AC4A-9A1C-4C10-800A-DAF9F276438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386983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2">
            <a:extLst>
              <a:ext uri="{FF2B5EF4-FFF2-40B4-BE49-F238E27FC236}">
                <a16:creationId xmlns:a16="http://schemas.microsoft.com/office/drawing/2014/main" id="{5589B891-9159-4240-AC80-617478F88F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9934" y="309405"/>
            <a:ext cx="6850716" cy="3915009"/>
          </a:xfrm>
          <a:prstGeom prst="rect">
            <a:avLst/>
          </a:prstGeom>
          <a:noFill/>
          <a:ln>
            <a:noFill/>
          </a:ln>
        </p:spPr>
      </p:pic>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342664" y="309405"/>
            <a:ext cx="10356767" cy="2886772"/>
          </a:xfrm>
        </p:spPr>
        <p:txBody>
          <a:bodyPr>
            <a:normAutofit/>
          </a:bodyPr>
          <a:lstStyle/>
          <a:p>
            <a:pPr lvl="0" algn="l" rtl="0"/>
            <a:r>
              <a:rPr lang="ru-RU" b="1" dirty="0"/>
              <a:t>Energy efficiency classification by sector:</a:t>
            </a:r>
          </a:p>
          <a:p>
            <a:pPr marL="914400" lvl="1" indent="-457200" algn="l" rtl="0">
              <a:buFont typeface="Arial" panose="020B0604020202020204" pitchFamily="34" charset="0"/>
              <a:buChar char="•"/>
            </a:pPr>
            <a:r>
              <a:rPr lang="ru-RU" sz="2400" dirty="0"/>
              <a:t>Buildings and constructions</a:t>
            </a:r>
          </a:p>
          <a:p>
            <a:pPr marL="914400" lvl="1" indent="-457200" algn="l" rtl="0">
              <a:buFont typeface="Arial" panose="020B0604020202020204" pitchFamily="34" charset="0"/>
              <a:buChar char="•"/>
            </a:pPr>
            <a:r>
              <a:rPr lang="ru-RU" sz="2400" dirty="0"/>
              <a:t>Equipment</a:t>
            </a:r>
          </a:p>
          <a:p>
            <a:pPr marL="914400" lvl="1" indent="-457200" algn="l" rtl="0">
              <a:buFont typeface="Arial" panose="020B0604020202020204" pitchFamily="34" charset="0"/>
              <a:buChar char="•"/>
            </a:pPr>
            <a:r>
              <a:rPr lang="ru-RU" sz="2400" dirty="0"/>
              <a:t>Lighting</a:t>
            </a:r>
          </a:p>
          <a:p>
            <a:pPr marL="914400" lvl="1" indent="-457200" algn="l" rtl="0">
              <a:buFont typeface="Arial" panose="020B0604020202020204" pitchFamily="34" charset="0"/>
              <a:buChar char="•"/>
            </a:pPr>
            <a:r>
              <a:rPr lang="en-US" sz="2400" dirty="0"/>
              <a:t>T</a:t>
            </a:r>
            <a:r>
              <a:rPr lang="ru-RU" sz="2400" dirty="0" err="1"/>
              <a:t>ransport</a:t>
            </a:r>
            <a:r>
              <a:rPr lang="ru-RU" sz="2400" dirty="0"/>
              <a:t> and logistic</a:t>
            </a:r>
          </a:p>
          <a:p>
            <a:pPr marL="914400" lvl="1" indent="-457200" algn="l" rtl="0">
              <a:buFont typeface="Arial" panose="020B0604020202020204" pitchFamily="34" charset="0"/>
              <a:buChar char="•"/>
            </a:pPr>
            <a:r>
              <a:rPr lang="ru-RU" sz="2400" dirty="0"/>
              <a:t>Industry</a:t>
            </a:r>
          </a:p>
          <a:p>
            <a:pPr marL="914400" lvl="1" indent="-457200" algn="l" rtl="0">
              <a:buFont typeface="Arial" panose="020B0604020202020204" pitchFamily="34" charset="0"/>
              <a:buChar char="•"/>
            </a:pPr>
            <a:r>
              <a:rPr lang="ru-RU" sz="2400" dirty="0"/>
              <a:t>Power industry</a:t>
            </a:r>
          </a:p>
          <a:p>
            <a:pPr lvl="0" algn="l" rtl="0"/>
            <a:endParaRPr lang="ru-RU" dirty="0"/>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558097" y="2790326"/>
            <a:ext cx="6574972" cy="12265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International Energy Agency</a:t>
            </a:r>
            <a:endParaRPr lang="en-US" sz="3600" b="1" dirty="0"/>
          </a:p>
        </p:txBody>
      </p:sp>
      <p:sp>
        <p:nvSpPr>
          <p:cNvPr id="9" name="TextBox 8">
            <a:extLst>
              <a:ext uri="{FF2B5EF4-FFF2-40B4-BE49-F238E27FC236}">
                <a16:creationId xmlns:a16="http://schemas.microsoft.com/office/drawing/2014/main" id="{B9CFDF0F-663F-42C8-9DDC-819EDC449CE2}"/>
              </a:ext>
            </a:extLst>
          </p:cNvPr>
          <p:cNvSpPr txBox="1"/>
          <p:nvPr/>
        </p:nvSpPr>
        <p:spPr>
          <a:xfrm>
            <a:off x="1342664" y="3877123"/>
            <a:ext cx="8996102" cy="2308324"/>
          </a:xfrm>
          <a:prstGeom prst="rect">
            <a:avLst/>
          </a:prstGeom>
          <a:noFill/>
        </p:spPr>
        <p:txBody>
          <a:bodyPr wrap="square">
            <a:spAutoFit/>
          </a:bodyPr>
          <a:lstStyle/>
          <a:p>
            <a:pPr marL="457200" indent="-457200" algn="just">
              <a:buFont typeface="Arial" panose="020B0604020202020204" pitchFamily="34" charset="0"/>
              <a:buChar char="•"/>
            </a:pPr>
            <a:r>
              <a:rPr lang="en-US" sz="2400" dirty="0">
                <a:solidFill>
                  <a:srgbClr val="222222"/>
                </a:solidFill>
                <a:ea typeface="Times New Roman" panose="02020603050405020304" pitchFamily="18" charset="0"/>
                <a:cs typeface="Cambria" panose="02040503050406030204" pitchFamily="18" charset="0"/>
              </a:rPr>
              <a:t>According to the IEA, in the achieved by 2030.reduction of carbon dioxide emissions by 9 billion tons</a:t>
            </a:r>
          </a:p>
          <a:p>
            <a:pPr marL="457200" indent="-457200" algn="just">
              <a:buFont typeface="Arial" panose="020B0604020202020204" pitchFamily="34" charset="0"/>
              <a:buChar char="•"/>
            </a:pPr>
            <a:r>
              <a:rPr lang="en-US" sz="2400" dirty="0">
                <a:solidFill>
                  <a:srgbClr val="222222"/>
                </a:solidFill>
                <a:ea typeface="Times New Roman" panose="02020603050405020304" pitchFamily="18" charset="0"/>
                <a:cs typeface="Cambria" panose="02040503050406030204" pitchFamily="18" charset="0"/>
              </a:rPr>
              <a:t>25% reduction will be obtained by improving the energy efficiency of buildings and structures</a:t>
            </a:r>
          </a:p>
          <a:p>
            <a:pPr marL="457200" indent="-457200" algn="just">
              <a:buFont typeface="Arial" panose="020B0604020202020204" pitchFamily="34" charset="0"/>
              <a:buChar char="•"/>
            </a:pPr>
            <a:r>
              <a:rPr lang="en-US" sz="2400" dirty="0">
                <a:solidFill>
                  <a:srgbClr val="222222"/>
                </a:solidFill>
                <a:ea typeface="Times New Roman" panose="02020603050405020304" pitchFamily="18" charset="0"/>
                <a:cs typeface="Cambria" panose="02040503050406030204" pitchFamily="18" charset="0"/>
              </a:rPr>
              <a:t>10% - equipment, 5% - lighting, 39% - transport and logistics, 31% - industry.</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08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837591" y="260154"/>
            <a:ext cx="9641712" cy="845232"/>
          </a:xfrm>
        </p:spPr>
        <p:txBody>
          <a:bodyPr>
            <a:noAutofit/>
          </a:bodyPr>
          <a:lstStyle/>
          <a:p>
            <a:pPr lvl="0" algn="l" rtl="0"/>
            <a:r>
              <a:rPr lang="ru-RU" b="1" dirty="0"/>
              <a:t>State adjustment of energy efficiency policy depending on</a:t>
            </a:r>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363958" y="2815490"/>
            <a:ext cx="6574972" cy="1191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Main incentives for the implementation of energy efficiency policies</a:t>
            </a:r>
            <a:endParaRPr lang="en-US" sz="3600" b="1" dirty="0"/>
          </a:p>
        </p:txBody>
      </p:sp>
      <p:sp>
        <p:nvSpPr>
          <p:cNvPr id="2" name="Rectangle 1">
            <a:extLst>
              <a:ext uri="{FF2B5EF4-FFF2-40B4-BE49-F238E27FC236}">
                <a16:creationId xmlns:a16="http://schemas.microsoft.com/office/drawing/2014/main" id="{17E046A3-4142-4B03-A4CD-3A7E9ECA6494}"/>
              </a:ext>
            </a:extLst>
          </p:cNvPr>
          <p:cNvSpPr/>
          <p:nvPr/>
        </p:nvSpPr>
        <p:spPr>
          <a:xfrm>
            <a:off x="1490241" y="1226315"/>
            <a:ext cx="2878006" cy="369332"/>
          </a:xfrm>
          <a:prstGeom prst="rect">
            <a:avLst/>
          </a:prstGeom>
          <a:noFill/>
        </p:spPr>
        <p:txBody>
          <a:bodyPr wrap="square" lIns="91440" tIns="45720" rIns="91440" bIns="45720">
            <a:spAutoFit/>
          </a:bodyPr>
          <a:lstStyle/>
          <a:p>
            <a:pPr algn="ctr" rtl="0"/>
            <a:r>
              <a:rPr lang="en-US" dirty="0">
                <a:solidFill>
                  <a:srgbClr val="222222"/>
                </a:solidFill>
                <a:latin typeface="Cambria" panose="02040503050406030204" pitchFamily="18" charset="0"/>
                <a:ea typeface="Times New Roman" panose="02020603050405020304" pitchFamily="18" charset="0"/>
                <a:cs typeface="Cambria" panose="02040503050406030204" pitchFamily="18" charset="0"/>
              </a:rPr>
              <a:t>S</a:t>
            </a:r>
            <a:r>
              <a:rPr lang="ru-RU" dirty="0" err="1">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ocially</a:t>
            </a:r>
            <a:r>
              <a:rPr lang="ru-RU" dirty="0" err="1">
                <a:solidFill>
                  <a:srgbClr val="222222"/>
                </a:solidFill>
                <a:effectLst/>
                <a:latin typeface="Work Sans" pitchFamily="2" charset="0"/>
                <a:ea typeface="Times New Roman" panose="02020603050405020304" pitchFamily="18" charset="0"/>
                <a:cs typeface="Times New Roman" panose="02020603050405020304" pitchFamily="18" charset="0"/>
              </a:rPr>
              <a:t>-</a:t>
            </a:r>
            <a:r>
              <a:rPr lang="ru-RU" dirty="0" err="1">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economic</a:t>
            </a:r>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 features</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5504D361-4446-4AAF-8F12-28FA361BAA17}"/>
              </a:ext>
            </a:extLst>
          </p:cNvPr>
          <p:cNvSpPr/>
          <p:nvPr/>
        </p:nvSpPr>
        <p:spPr>
          <a:xfrm>
            <a:off x="3885196" y="1485786"/>
            <a:ext cx="2231983" cy="646331"/>
          </a:xfrm>
          <a:prstGeom prst="rect">
            <a:avLst/>
          </a:prstGeom>
          <a:noFill/>
        </p:spPr>
        <p:txBody>
          <a:bodyPr wrap="square" lIns="91440" tIns="45720" rIns="91440" bIns="45720">
            <a:spAutoFit/>
          </a:bodyPr>
          <a:lstStyle/>
          <a:p>
            <a:pPr algn="ctr" rtl="0"/>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Geographic features</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9ED3ED8C-B36D-46FA-9E24-2ED3CFBD367C}"/>
              </a:ext>
            </a:extLst>
          </p:cNvPr>
          <p:cNvSpPr/>
          <p:nvPr/>
        </p:nvSpPr>
        <p:spPr>
          <a:xfrm>
            <a:off x="5899345" y="1308025"/>
            <a:ext cx="2231983" cy="646331"/>
          </a:xfrm>
          <a:prstGeom prst="rect">
            <a:avLst/>
          </a:prstGeom>
          <a:noFill/>
        </p:spPr>
        <p:txBody>
          <a:bodyPr wrap="square" lIns="91440" tIns="45720" rIns="91440" bIns="45720">
            <a:spAutoFit/>
          </a:bodyPr>
          <a:lstStyle/>
          <a:p>
            <a:pPr algn="ctr" rtl="0"/>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Climatic features</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4B81DEBD-AB1E-4C71-936A-1A85916C1569}"/>
              </a:ext>
            </a:extLst>
          </p:cNvPr>
          <p:cNvSpPr/>
          <p:nvPr/>
        </p:nvSpPr>
        <p:spPr>
          <a:xfrm>
            <a:off x="7672713" y="1631190"/>
            <a:ext cx="2231983" cy="646331"/>
          </a:xfrm>
          <a:prstGeom prst="rect">
            <a:avLst/>
          </a:prstGeom>
          <a:noFill/>
        </p:spPr>
        <p:txBody>
          <a:bodyPr wrap="square" lIns="91440" tIns="45720" rIns="91440" bIns="45720">
            <a:spAutoFit/>
          </a:bodyPr>
          <a:lstStyle/>
          <a:p>
            <a:pPr algn="ctr" rtl="0"/>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Structural Features</a:t>
            </a:r>
            <a:endParaRPr lang="en-US"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79396D10-27AA-4BAF-9ED8-F6B6971C9A78}"/>
              </a:ext>
            </a:extLst>
          </p:cNvPr>
          <p:cNvSpPr/>
          <p:nvPr/>
        </p:nvSpPr>
        <p:spPr>
          <a:xfrm>
            <a:off x="9506222" y="1331354"/>
            <a:ext cx="2231983" cy="646331"/>
          </a:xfrm>
          <a:prstGeom prst="rect">
            <a:avLst/>
          </a:prstGeom>
          <a:noFill/>
        </p:spPr>
        <p:txBody>
          <a:bodyPr wrap="square" lIns="91440" tIns="45720" rIns="91440" bIns="45720">
            <a:spAutoFit/>
          </a:bodyPr>
          <a:lstStyle/>
          <a:p>
            <a:pPr algn="ctr" rtl="0"/>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Political</a:t>
            </a:r>
          </a:p>
          <a:p>
            <a:pPr algn="ctr" rtl="0"/>
            <a:r>
              <a:rPr lang="ru-RU" dirty="0">
                <a:solidFill>
                  <a:srgbClr val="222222"/>
                </a:solidFill>
                <a:effectLst/>
                <a:latin typeface="Cambria" panose="02040503050406030204" pitchFamily="18" charset="0"/>
                <a:ea typeface="Times New Roman" panose="02020603050405020304" pitchFamily="18" charset="0"/>
                <a:cs typeface="Cambria" panose="02040503050406030204" pitchFamily="18" charset="0"/>
              </a:rPr>
              <a:t>peculiarities</a:t>
            </a:r>
            <a:endParaRPr lang="en-US" b="0" cap="none" spc="0" dirty="0">
              <a:ln w="0"/>
              <a:solidFill>
                <a:schemeClr val="accent1"/>
              </a:solidFill>
              <a:effectLst>
                <a:outerShdw blurRad="38100" dist="25400" dir="5400000" algn="ctr" rotWithShape="0">
                  <a:srgbClr val="6E747A">
                    <a:alpha val="43000"/>
                  </a:srgbClr>
                </a:outerShdw>
              </a:effectLst>
            </a:endParaRPr>
          </a:p>
        </p:txBody>
      </p:sp>
      <p:cxnSp>
        <p:nvCxnSpPr>
          <p:cNvPr id="17" name="Straight Connector 16">
            <a:extLst>
              <a:ext uri="{FF2B5EF4-FFF2-40B4-BE49-F238E27FC236}">
                <a16:creationId xmlns:a16="http://schemas.microsoft.com/office/drawing/2014/main" id="{D93ADA48-E6B9-4EE5-A7A3-04F5FB7B82D5}"/>
              </a:ext>
            </a:extLst>
          </p:cNvPr>
          <p:cNvCxnSpPr>
            <a:cxnSpLocks/>
          </p:cNvCxnSpPr>
          <p:nvPr/>
        </p:nvCxnSpPr>
        <p:spPr>
          <a:xfrm>
            <a:off x="3957248" y="1223540"/>
            <a:ext cx="0" cy="1074652"/>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4DB6C218-4EE1-4E53-AFDE-8D6DBF59C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120" y="3209074"/>
            <a:ext cx="2108039" cy="2108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8658E18-6D3F-4999-B2D7-ACD83EBE4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180" y="3036491"/>
            <a:ext cx="1707014" cy="238727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Arrow: Straight outline">
            <a:extLst>
              <a:ext uri="{FF2B5EF4-FFF2-40B4-BE49-F238E27FC236}">
                <a16:creationId xmlns:a16="http://schemas.microsoft.com/office/drawing/2014/main" id="{A1F32AD5-63D7-4687-8A3C-E099E33111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3360" y="3065846"/>
            <a:ext cx="1987216" cy="1987216"/>
          </a:xfrm>
          <a:prstGeom prst="rect">
            <a:avLst/>
          </a:prstGeom>
        </p:spPr>
      </p:pic>
      <p:pic>
        <p:nvPicPr>
          <p:cNvPr id="22" name="Graphic 21" descr="Arrow: Straight outline">
            <a:extLst>
              <a:ext uri="{FF2B5EF4-FFF2-40B4-BE49-F238E27FC236}">
                <a16:creationId xmlns:a16="http://schemas.microsoft.com/office/drawing/2014/main" id="{6DAFAA27-2285-4F91-9C04-6B03855D1F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6000025" y="3411402"/>
            <a:ext cx="1987216" cy="1987216"/>
          </a:xfrm>
          <a:prstGeom prst="rect">
            <a:avLst/>
          </a:prstGeom>
        </p:spPr>
      </p:pic>
      <p:sp>
        <p:nvSpPr>
          <p:cNvPr id="24" name="Rectangle 23">
            <a:extLst>
              <a:ext uri="{FF2B5EF4-FFF2-40B4-BE49-F238E27FC236}">
                <a16:creationId xmlns:a16="http://schemas.microsoft.com/office/drawing/2014/main" id="{DC96B43C-B439-41D6-9FF3-D632BC1FF8B6}"/>
              </a:ext>
            </a:extLst>
          </p:cNvPr>
          <p:cNvSpPr/>
          <p:nvPr/>
        </p:nvSpPr>
        <p:spPr>
          <a:xfrm>
            <a:off x="5673248" y="3378602"/>
            <a:ext cx="1439966"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Against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5" name="Rectangle 24">
            <a:extLst>
              <a:ext uri="{FF2B5EF4-FFF2-40B4-BE49-F238E27FC236}">
                <a16:creationId xmlns:a16="http://schemas.microsoft.com/office/drawing/2014/main" id="{671A3EFF-73DD-4C97-87AF-3EF660D41113}"/>
              </a:ext>
            </a:extLst>
          </p:cNvPr>
          <p:cNvSpPr/>
          <p:nvPr/>
        </p:nvSpPr>
        <p:spPr>
          <a:xfrm>
            <a:off x="5811177" y="4436693"/>
            <a:ext cx="1439966"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Behind</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6" name="Rectangle 25">
            <a:extLst>
              <a:ext uri="{FF2B5EF4-FFF2-40B4-BE49-F238E27FC236}">
                <a16:creationId xmlns:a16="http://schemas.microsoft.com/office/drawing/2014/main" id="{F99ECE5B-BEB1-4DD5-9FBB-12B8497757B8}"/>
              </a:ext>
            </a:extLst>
          </p:cNvPr>
          <p:cNvSpPr/>
          <p:nvPr/>
        </p:nvSpPr>
        <p:spPr>
          <a:xfrm>
            <a:off x="2324464" y="5371979"/>
            <a:ext cx="2878006" cy="584775"/>
          </a:xfrm>
          <a:prstGeom prst="rect">
            <a:avLst/>
          </a:prstGeom>
          <a:noFill/>
        </p:spPr>
        <p:txBody>
          <a:bodyPr wrap="square" lIns="91440" tIns="45720" rIns="91440" bIns="45720">
            <a:spAutoFit/>
          </a:bodyPr>
          <a:lstStyle/>
          <a:p>
            <a:pPr algn="ctr" rtl="0"/>
            <a:r>
              <a:rPr lang="ru-RU" sz="1600" dirty="0">
                <a:solidFill>
                  <a:srgbClr val="222222"/>
                </a:solidFill>
                <a:effectLst/>
                <a:ea typeface="Times New Roman" panose="02020603050405020304" pitchFamily="18" charset="0"/>
                <a:cs typeface="Cambria" panose="02040503050406030204" pitchFamily="18" charset="0"/>
              </a:rPr>
              <a:t>Declines in exports</a:t>
            </a:r>
          </a:p>
          <a:p>
            <a:pPr algn="ctr" rtl="0"/>
            <a:r>
              <a:rPr lang="ru-RU" sz="1600" b="0" cap="none" spc="0" dirty="0">
                <a:ln w="0"/>
                <a:solidFill>
                  <a:srgbClr val="222222"/>
                </a:solidFill>
              </a:rPr>
              <a:t>constriction</a:t>
            </a:r>
            <a:r>
              <a:rPr lang="en-US" sz="1600" b="0" cap="none" spc="0" dirty="0">
                <a:ln w="0"/>
                <a:solidFill>
                  <a:srgbClr val="222222"/>
                </a:solidFill>
              </a:rPr>
              <a:t> </a:t>
            </a:r>
            <a:r>
              <a:rPr lang="ru-RU" sz="1600" b="0" cap="none" spc="0" dirty="0">
                <a:ln w="0"/>
                <a:solidFill>
                  <a:srgbClr val="222222"/>
                </a:solidFill>
              </a:rPr>
              <a:t>sales market</a:t>
            </a:r>
            <a:endParaRPr lang="en-US" sz="1600" b="0" cap="none" spc="0" dirty="0">
              <a:ln w="0"/>
              <a:solidFill>
                <a:schemeClr val="accent1"/>
              </a:solidFill>
              <a:effectLst>
                <a:outerShdw blurRad="38100" dist="25400" dir="5400000" algn="ctr" rotWithShape="0">
                  <a:srgbClr val="6E747A">
                    <a:alpha val="43000"/>
                  </a:srgbClr>
                </a:outerShdw>
              </a:effectLst>
            </a:endParaRPr>
          </a:p>
        </p:txBody>
      </p:sp>
      <p:sp>
        <p:nvSpPr>
          <p:cNvPr id="27" name="Rectangle 26">
            <a:extLst>
              <a:ext uri="{FF2B5EF4-FFF2-40B4-BE49-F238E27FC236}">
                <a16:creationId xmlns:a16="http://schemas.microsoft.com/office/drawing/2014/main" id="{B429CD69-230B-4BD7-8902-BB2AEA4B8C34}"/>
              </a:ext>
            </a:extLst>
          </p:cNvPr>
          <p:cNvSpPr/>
          <p:nvPr/>
        </p:nvSpPr>
        <p:spPr>
          <a:xfrm>
            <a:off x="7672713" y="5398619"/>
            <a:ext cx="2878006" cy="338554"/>
          </a:xfrm>
          <a:prstGeom prst="rect">
            <a:avLst/>
          </a:prstGeom>
          <a:noFill/>
        </p:spPr>
        <p:txBody>
          <a:bodyPr wrap="square" lIns="91440" tIns="45720" rIns="91440" bIns="45720">
            <a:spAutoFit/>
          </a:bodyPr>
          <a:lstStyle/>
          <a:p>
            <a:pPr algn="ctr" rtl="0"/>
            <a:r>
              <a:rPr lang="ru-RU" sz="1600" dirty="0">
                <a:solidFill>
                  <a:srgbClr val="222222"/>
                </a:solidFill>
                <a:effectLst/>
                <a:ea typeface="Times New Roman" panose="02020603050405020304" pitchFamily="18" charset="0"/>
                <a:cs typeface="Cambria" panose="02040503050406030204" pitchFamily="18" charset="0"/>
              </a:rPr>
              <a:t>Opening of new sales markets</a:t>
            </a:r>
            <a:endParaRPr lang="en-US" sz="1600" b="0" cap="none" spc="0" dirty="0">
              <a:ln w="0"/>
              <a:solidFill>
                <a:schemeClr val="accent1"/>
              </a:solidFill>
              <a:effectLst>
                <a:outerShdw blurRad="38100" dist="25400" dir="5400000" algn="ctr" rotWithShape="0">
                  <a:srgbClr val="6E747A">
                    <a:alpha val="43000"/>
                  </a:srgbClr>
                </a:outerShdw>
              </a:effectLst>
            </a:endParaRPr>
          </a:p>
        </p:txBody>
      </p:sp>
      <p:sp>
        <p:nvSpPr>
          <p:cNvPr id="28" name="Rectangle 27">
            <a:extLst>
              <a:ext uri="{FF2B5EF4-FFF2-40B4-BE49-F238E27FC236}">
                <a16:creationId xmlns:a16="http://schemas.microsoft.com/office/drawing/2014/main" id="{C24F90CE-2AF2-4D25-A1C6-C650CC1C858D}"/>
              </a:ext>
            </a:extLst>
          </p:cNvPr>
          <p:cNvSpPr/>
          <p:nvPr/>
        </p:nvSpPr>
        <p:spPr>
          <a:xfrm>
            <a:off x="2535639" y="2512518"/>
            <a:ext cx="8476147" cy="400110"/>
          </a:xfrm>
          <a:prstGeom prst="rect">
            <a:avLst/>
          </a:prstGeom>
          <a:noFill/>
        </p:spPr>
        <p:txBody>
          <a:bodyPr wrap="square" lIns="91440" tIns="45720" rIns="91440" bIns="45720">
            <a:spAutoFit/>
          </a:bodyPr>
          <a:lstStyle/>
          <a:p>
            <a:pPr algn="ctr" rtl="0"/>
            <a:r>
              <a:rPr lang="ru-RU" sz="2000" dirty="0">
                <a:solidFill>
                  <a:srgbClr val="222222"/>
                </a:solidFill>
                <a:effectLst/>
                <a:ea typeface="Times New Roman" panose="02020603050405020304" pitchFamily="18" charset="0"/>
                <a:cs typeface="Cambria" panose="02040503050406030204" pitchFamily="18" charset="0"/>
              </a:rPr>
              <a:t>Implementation of international energy efficiency standards</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cxnSp>
        <p:nvCxnSpPr>
          <p:cNvPr id="32" name="Straight Connector 31">
            <a:extLst>
              <a:ext uri="{FF2B5EF4-FFF2-40B4-BE49-F238E27FC236}">
                <a16:creationId xmlns:a16="http://schemas.microsoft.com/office/drawing/2014/main" id="{866F7C12-D458-4BD4-B530-D321FEC384F5}"/>
              </a:ext>
            </a:extLst>
          </p:cNvPr>
          <p:cNvCxnSpPr>
            <a:cxnSpLocks/>
          </p:cNvCxnSpPr>
          <p:nvPr/>
        </p:nvCxnSpPr>
        <p:spPr>
          <a:xfrm>
            <a:off x="6062663" y="1223540"/>
            <a:ext cx="0" cy="1074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0676450-849C-4F02-ADFD-BF8EB48F5E71}"/>
              </a:ext>
            </a:extLst>
          </p:cNvPr>
          <p:cNvCxnSpPr>
            <a:cxnSpLocks/>
          </p:cNvCxnSpPr>
          <p:nvPr/>
        </p:nvCxnSpPr>
        <p:spPr>
          <a:xfrm>
            <a:off x="7975124" y="1211898"/>
            <a:ext cx="0" cy="1074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22A642-EB4F-46E9-B8A6-6B693F92E5D1}"/>
              </a:ext>
            </a:extLst>
          </p:cNvPr>
          <p:cNvCxnSpPr>
            <a:cxnSpLocks/>
          </p:cNvCxnSpPr>
          <p:nvPr/>
        </p:nvCxnSpPr>
        <p:spPr>
          <a:xfrm>
            <a:off x="9656091" y="1240004"/>
            <a:ext cx="0" cy="10746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0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575459" y="2807688"/>
            <a:ext cx="6574972" cy="1191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Main drivers of energy efficiency</a:t>
            </a:r>
            <a:endParaRPr lang="en-US" sz="3600" b="1" dirty="0"/>
          </a:p>
        </p:txBody>
      </p:sp>
      <p:graphicFrame>
        <p:nvGraphicFramePr>
          <p:cNvPr id="12" name="Diagram 11">
            <a:extLst>
              <a:ext uri="{FF2B5EF4-FFF2-40B4-BE49-F238E27FC236}">
                <a16:creationId xmlns:a16="http://schemas.microsoft.com/office/drawing/2014/main" id="{70A5DFC6-CDA8-420A-AD46-CF5807FFD02E}"/>
              </a:ext>
            </a:extLst>
          </p:cNvPr>
          <p:cNvGraphicFramePr/>
          <p:nvPr>
            <p:extLst>
              <p:ext uri="{D42A27DB-BD31-4B8C-83A1-F6EECF244321}">
                <p14:modId xmlns:p14="http://schemas.microsoft.com/office/powerpoint/2010/main" val="1996751950"/>
              </p:ext>
            </p:extLst>
          </p:nvPr>
        </p:nvGraphicFramePr>
        <p:xfrm>
          <a:off x="3190427" y="46502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a:extLst>
              <a:ext uri="{FF2B5EF4-FFF2-40B4-BE49-F238E27FC236}">
                <a16:creationId xmlns:a16="http://schemas.microsoft.com/office/drawing/2014/main" id="{58F95FA5-B0F5-454F-ACC9-D352F056AFD4}"/>
              </a:ext>
            </a:extLst>
          </p:cNvPr>
          <p:cNvSpPr/>
          <p:nvPr/>
        </p:nvSpPr>
        <p:spPr>
          <a:xfrm rot="16200000">
            <a:off x="1427659" y="2643241"/>
            <a:ext cx="3305713" cy="923330"/>
          </a:xfrm>
          <a:prstGeom prst="rect">
            <a:avLst/>
          </a:prstGeom>
          <a:noFill/>
        </p:spPr>
        <p:txBody>
          <a:bodyPr wrap="none" lIns="91440" tIns="45720" rIns="91440" bIns="45720">
            <a:spAutoFit/>
          </a:bodyPr>
          <a:lstStyle/>
          <a:p>
            <a:pPr algn="ctr" rtl="0"/>
            <a:r>
              <a:rPr lang="ru-RU" sz="5400" dirty="0">
                <a:ln w="0"/>
                <a:solidFill>
                  <a:schemeClr val="accent1"/>
                </a:solidFill>
                <a:effectLst>
                  <a:outerShdw blurRad="38100" dist="25400" dir="5400000" algn="ctr" rotWithShape="0">
                    <a:srgbClr val="6E747A">
                      <a:alpha val="43000"/>
                    </a:srgbClr>
                  </a:outerShdw>
                </a:effectLst>
              </a:rPr>
              <a:t>Drivers</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2100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575459" y="2807688"/>
            <a:ext cx="6574972" cy="11918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Key Barriers to Energy Efficiency</a:t>
            </a:r>
            <a:endParaRPr lang="en-US" sz="3600" b="1" dirty="0"/>
          </a:p>
        </p:txBody>
      </p:sp>
      <p:graphicFrame>
        <p:nvGraphicFramePr>
          <p:cNvPr id="12" name="Diagram 11">
            <a:extLst>
              <a:ext uri="{FF2B5EF4-FFF2-40B4-BE49-F238E27FC236}">
                <a16:creationId xmlns:a16="http://schemas.microsoft.com/office/drawing/2014/main" id="{70A5DFC6-CDA8-420A-AD46-CF5807FFD02E}"/>
              </a:ext>
            </a:extLst>
          </p:cNvPr>
          <p:cNvGraphicFramePr/>
          <p:nvPr>
            <p:extLst>
              <p:ext uri="{D42A27DB-BD31-4B8C-83A1-F6EECF244321}">
                <p14:modId xmlns:p14="http://schemas.microsoft.com/office/powerpoint/2010/main" val="2924216574"/>
              </p:ext>
            </p:extLst>
          </p:nvPr>
        </p:nvGraphicFramePr>
        <p:xfrm>
          <a:off x="3190427" y="46502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a:extLst>
              <a:ext uri="{FF2B5EF4-FFF2-40B4-BE49-F238E27FC236}">
                <a16:creationId xmlns:a16="http://schemas.microsoft.com/office/drawing/2014/main" id="{58F95FA5-B0F5-454F-ACC9-D352F056AFD4}"/>
              </a:ext>
            </a:extLst>
          </p:cNvPr>
          <p:cNvSpPr/>
          <p:nvPr/>
        </p:nvSpPr>
        <p:spPr>
          <a:xfrm rot="16200000">
            <a:off x="1810755" y="2712691"/>
            <a:ext cx="2747868" cy="923330"/>
          </a:xfrm>
          <a:prstGeom prst="rect">
            <a:avLst/>
          </a:prstGeom>
          <a:noFill/>
        </p:spPr>
        <p:txBody>
          <a:bodyPr wrap="none" lIns="91440" tIns="45720" rIns="91440" bIns="45720">
            <a:spAutoFit/>
          </a:bodyPr>
          <a:lstStyle/>
          <a:p>
            <a:pPr algn="ctr" rtl="0"/>
            <a:r>
              <a:rPr lang="ru-RU" sz="5400" dirty="0">
                <a:ln w="0"/>
                <a:solidFill>
                  <a:schemeClr val="accent1"/>
                </a:solidFill>
                <a:effectLst>
                  <a:outerShdw blurRad="38100" dist="25400" dir="5400000" algn="ctr" rotWithShape="0">
                    <a:srgbClr val="6E747A">
                      <a:alpha val="43000"/>
                    </a:srgbClr>
                  </a:outerShdw>
                </a:effectLst>
              </a:rPr>
              <a:t>barriers</a:t>
            </a:r>
            <a:endParaRPr lang="en-US"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9590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9" name="Title 1">
            <a:extLst>
              <a:ext uri="{FF2B5EF4-FFF2-40B4-BE49-F238E27FC236}">
                <a16:creationId xmlns:a16="http://schemas.microsoft.com/office/drawing/2014/main" id="{07A40742-728D-41AC-96F3-D93CF705C254}"/>
              </a:ext>
            </a:extLst>
          </p:cNvPr>
          <p:cNvSpPr txBox="1">
            <a:spLocks/>
          </p:cNvSpPr>
          <p:nvPr/>
        </p:nvSpPr>
        <p:spPr>
          <a:xfrm rot="16200000">
            <a:off x="-2455531" y="2733139"/>
            <a:ext cx="6858000" cy="13917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The relevance of the problem of improving the energy efficiency of the Tajik economy</a:t>
            </a:r>
            <a:endParaRPr lang="en-US" sz="3600" b="1" dirty="0"/>
          </a:p>
        </p:txBody>
      </p:sp>
      <p:graphicFrame>
        <p:nvGraphicFramePr>
          <p:cNvPr id="3" name="Diagram 2">
            <a:extLst>
              <a:ext uri="{FF2B5EF4-FFF2-40B4-BE49-F238E27FC236}">
                <a16:creationId xmlns:a16="http://schemas.microsoft.com/office/drawing/2014/main" id="{E43CB450-335F-40C7-BDE3-5E09D621C310}"/>
              </a:ext>
            </a:extLst>
          </p:cNvPr>
          <p:cNvGraphicFramePr/>
          <p:nvPr>
            <p:extLst>
              <p:ext uri="{D42A27DB-BD31-4B8C-83A1-F6EECF244321}">
                <p14:modId xmlns:p14="http://schemas.microsoft.com/office/powerpoint/2010/main" val="705196853"/>
              </p:ext>
            </p:extLst>
          </p:nvPr>
        </p:nvGraphicFramePr>
        <p:xfrm>
          <a:off x="2422048" y="850294"/>
          <a:ext cx="933268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26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70294D1C-0069-4043-868A-C02A1DD73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63" y="4136571"/>
            <a:ext cx="4512308" cy="25461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0"/>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30285" y="3054121"/>
            <a:ext cx="6574972" cy="6821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CSP </a:t>
            </a:r>
            <a:r>
              <a:rPr lang="ru-RU" sz="3600" b="1" dirty="0" err="1"/>
              <a:t>project</a:t>
            </a:r>
            <a:endParaRPr lang="en-US" sz="3600" b="1" dirty="0"/>
          </a:p>
        </p:txBody>
      </p:sp>
      <p:sp>
        <p:nvSpPr>
          <p:cNvPr id="7" name="TextBox 6">
            <a:extLst>
              <a:ext uri="{FF2B5EF4-FFF2-40B4-BE49-F238E27FC236}">
                <a16:creationId xmlns:a16="http://schemas.microsoft.com/office/drawing/2014/main" id="{A433D950-37B3-432A-A970-E0A29E81D5A7}"/>
              </a:ext>
            </a:extLst>
          </p:cNvPr>
          <p:cNvSpPr txBox="1"/>
          <p:nvPr/>
        </p:nvSpPr>
        <p:spPr>
          <a:xfrm>
            <a:off x="2583543" y="722477"/>
            <a:ext cx="8316686" cy="954107"/>
          </a:xfrm>
          <a:prstGeom prst="rect">
            <a:avLst/>
          </a:prstGeom>
          <a:noFill/>
        </p:spPr>
        <p:txBody>
          <a:bodyPr wrap="square">
            <a:spAutoFit/>
          </a:bodyPr>
          <a:lstStyle/>
          <a:p>
            <a:pPr algn="l" rtl="0"/>
            <a:r>
              <a:rPr lang="ru-RU" sz="2800" b="0" i="0" dirty="0">
                <a:solidFill>
                  <a:srgbClr val="000000"/>
                </a:solidFill>
                <a:effectLst/>
                <a:latin typeface="Roboto" panose="02000000000000000000" pitchFamily="2" charset="0"/>
              </a:rPr>
              <a:t>Energy Sector Development Program</a:t>
            </a:r>
            <a:endParaRPr lang="en-US" sz="2800" b="0" i="0" dirty="0">
              <a:solidFill>
                <a:srgbClr val="000000"/>
              </a:solidFill>
              <a:effectLst/>
              <a:latin typeface="Roboto" panose="02000000000000000000" pitchFamily="2" charset="0"/>
            </a:endParaRPr>
          </a:p>
          <a:p>
            <a:pPr algn="l" rtl="0"/>
            <a:r>
              <a:rPr lang="ru-RU" sz="2800" dirty="0">
                <a:solidFill>
                  <a:srgbClr val="000000"/>
                </a:solidFill>
                <a:latin typeface="Roboto" panose="02000000000000000000" pitchFamily="2" charset="0"/>
              </a:rPr>
              <a:t>Advanced Accounting System</a:t>
            </a:r>
            <a:endParaRPr lang="en-US" sz="2800" dirty="0"/>
          </a:p>
        </p:txBody>
      </p:sp>
      <p:sp>
        <p:nvSpPr>
          <p:cNvPr id="9" name="TextBox 8">
            <a:extLst>
              <a:ext uri="{FF2B5EF4-FFF2-40B4-BE49-F238E27FC236}">
                <a16:creationId xmlns:a16="http://schemas.microsoft.com/office/drawing/2014/main" id="{802534A7-6B8A-4A27-A8F8-FF451EE395B4}"/>
              </a:ext>
            </a:extLst>
          </p:cNvPr>
          <p:cNvSpPr txBox="1"/>
          <p:nvPr/>
        </p:nvSpPr>
        <p:spPr>
          <a:xfrm>
            <a:off x="2583543" y="1840934"/>
            <a:ext cx="8316686" cy="3108543"/>
          </a:xfrm>
          <a:prstGeom prst="rect">
            <a:avLst/>
          </a:prstGeom>
          <a:noFill/>
        </p:spPr>
        <p:txBody>
          <a:bodyPr wrap="square">
            <a:spAutoFit/>
          </a:bodyPr>
          <a:lstStyle/>
          <a:p>
            <a:pPr marL="457200" indent="-457200" algn="l" rtl="0">
              <a:buFont typeface="Arial" panose="020B0604020202020204" pitchFamily="34" charset="0"/>
              <a:buChar char="•"/>
            </a:pPr>
            <a:r>
              <a:rPr lang="ru-RU" sz="2800" i="0" dirty="0">
                <a:solidFill>
                  <a:srgbClr val="000000"/>
                </a:solidFill>
                <a:effectLst/>
                <a:latin typeface="Roboto" panose="02000000000000000000" pitchFamily="2" charset="0"/>
              </a:rPr>
              <a:t>Dushanbe (main) -Khujand(Reserve)</a:t>
            </a:r>
            <a:endParaRPr lang="en-US" sz="2800" i="0" dirty="0">
              <a:solidFill>
                <a:srgbClr val="000000"/>
              </a:solidFill>
              <a:effectLst/>
              <a:latin typeface="Roboto" panose="02000000000000000000" pitchFamily="2" charset="0"/>
            </a:endParaRPr>
          </a:p>
          <a:p>
            <a:pPr marL="457200" indent="-457200" algn="l" rtl="0">
              <a:buFont typeface="Arial" panose="020B0604020202020204" pitchFamily="34" charset="0"/>
              <a:buChar char="•"/>
            </a:pPr>
            <a:r>
              <a:rPr lang="ru-RU" sz="2800" b="0" i="0" dirty="0" err="1">
                <a:solidFill>
                  <a:srgbClr val="000000"/>
                </a:solidFill>
                <a:effectLst/>
                <a:latin typeface="Roboto" panose="02000000000000000000" pitchFamily="2" charset="0"/>
              </a:rPr>
              <a:t>Panjakent</a:t>
            </a:r>
            <a:endParaRPr lang="ru-RU" sz="2800" b="0" i="0" dirty="0">
              <a:solidFill>
                <a:srgbClr val="000000"/>
              </a:solidFill>
              <a:effectLst/>
              <a:latin typeface="Roboto" panose="02000000000000000000" pitchFamily="2" charset="0"/>
            </a:endParaRPr>
          </a:p>
          <a:p>
            <a:pPr marL="457200" indent="-457200" algn="l" rtl="0">
              <a:buFont typeface="Arial" panose="020B0604020202020204" pitchFamily="34" charset="0"/>
              <a:buChar char="•"/>
            </a:pPr>
            <a:r>
              <a:rPr lang="ru-RU" sz="2800" dirty="0" err="1">
                <a:solidFill>
                  <a:srgbClr val="000000"/>
                </a:solidFill>
                <a:latin typeface="Roboto" panose="02000000000000000000" pitchFamily="2" charset="0"/>
              </a:rPr>
              <a:t>Dangara</a:t>
            </a:r>
            <a:endParaRPr lang="ru-RU" sz="2800" dirty="0">
              <a:solidFill>
                <a:srgbClr val="000000"/>
              </a:solidFill>
              <a:latin typeface="Roboto" panose="02000000000000000000" pitchFamily="2" charset="0"/>
            </a:endParaRPr>
          </a:p>
          <a:p>
            <a:pPr marL="457200" indent="-457200" algn="l" rtl="0">
              <a:buFont typeface="Arial" panose="020B0604020202020204" pitchFamily="34" charset="0"/>
              <a:buChar char="•"/>
            </a:pPr>
            <a:r>
              <a:rPr lang="ru-RU" sz="2800" b="0" i="0" dirty="0" err="1">
                <a:solidFill>
                  <a:srgbClr val="000000"/>
                </a:solidFill>
                <a:effectLst/>
                <a:latin typeface="Roboto" panose="02000000000000000000" pitchFamily="2" charset="0"/>
              </a:rPr>
              <a:t>Buston</a:t>
            </a:r>
            <a:r>
              <a:rPr lang="ru-RU" sz="2800" b="0" i="0" dirty="0">
                <a:solidFill>
                  <a:srgbClr val="000000"/>
                </a:solidFill>
                <a:effectLst/>
                <a:latin typeface="Roboto" panose="02000000000000000000" pitchFamily="2" charset="0"/>
              </a:rPr>
              <a:t> </a:t>
            </a:r>
          </a:p>
          <a:p>
            <a:pPr marL="457200" indent="-457200" algn="l" rtl="0">
              <a:buFont typeface="Arial" panose="020B0604020202020204" pitchFamily="34" charset="0"/>
              <a:buChar char="•"/>
            </a:pPr>
            <a:r>
              <a:rPr lang="ru-RU" sz="2800" dirty="0" err="1">
                <a:solidFill>
                  <a:srgbClr val="000000"/>
                </a:solidFill>
                <a:latin typeface="Roboto" panose="02000000000000000000" pitchFamily="2" charset="0"/>
              </a:rPr>
              <a:t>Konibodom</a:t>
            </a:r>
            <a:endParaRPr lang="ru-RU" sz="2800" dirty="0">
              <a:solidFill>
                <a:srgbClr val="000000"/>
              </a:solidFill>
              <a:latin typeface="Roboto" panose="02000000000000000000" pitchFamily="2" charset="0"/>
            </a:endParaRPr>
          </a:p>
          <a:p>
            <a:pPr marL="457200" indent="-457200" algn="l" rtl="0">
              <a:buFont typeface="Arial" panose="020B0604020202020204" pitchFamily="34" charset="0"/>
              <a:buChar char="•"/>
            </a:pPr>
            <a:r>
              <a:rPr lang="ru-RU" sz="2800" b="0" i="0" dirty="0" err="1">
                <a:solidFill>
                  <a:srgbClr val="000000"/>
                </a:solidFill>
                <a:effectLst/>
                <a:latin typeface="Roboto" panose="02000000000000000000" pitchFamily="2" charset="0"/>
              </a:rPr>
              <a:t>Istaravshan</a:t>
            </a:r>
            <a:endParaRPr lang="ru-RU" sz="2800" b="0" i="0" dirty="0">
              <a:solidFill>
                <a:srgbClr val="000000"/>
              </a:solidFill>
              <a:effectLst/>
              <a:latin typeface="Roboto" panose="02000000000000000000" pitchFamily="2" charset="0"/>
            </a:endParaRPr>
          </a:p>
          <a:p>
            <a:pPr marL="457200" indent="-457200" algn="l" rtl="0">
              <a:buFont typeface="Arial" panose="020B0604020202020204" pitchFamily="34" charset="0"/>
              <a:buChar char="•"/>
            </a:pPr>
            <a:r>
              <a:rPr lang="ru-RU" sz="2800" dirty="0">
                <a:solidFill>
                  <a:srgbClr val="000000"/>
                </a:solidFill>
                <a:latin typeface="Roboto" panose="02000000000000000000" pitchFamily="2" charset="0"/>
              </a:rPr>
              <a:t>Isfara</a:t>
            </a:r>
            <a:endParaRPr lang="en-US" sz="2800" b="0" i="0" dirty="0">
              <a:solidFill>
                <a:srgbClr val="000000"/>
              </a:solidFill>
              <a:effectLst/>
              <a:latin typeface="Roboto" panose="02000000000000000000" pitchFamily="2" charset="0"/>
            </a:endParaRPr>
          </a:p>
        </p:txBody>
      </p:sp>
      <p:sp>
        <p:nvSpPr>
          <p:cNvPr id="10" name="Rectangle 9">
            <a:extLst>
              <a:ext uri="{FF2B5EF4-FFF2-40B4-BE49-F238E27FC236}">
                <a16:creationId xmlns:a16="http://schemas.microsoft.com/office/drawing/2014/main" id="{8036D393-7959-4776-BBFC-1A55239390CE}"/>
              </a:ext>
            </a:extLst>
          </p:cNvPr>
          <p:cNvSpPr/>
          <p:nvPr/>
        </p:nvSpPr>
        <p:spPr>
          <a:xfrm>
            <a:off x="6418433" y="2319095"/>
            <a:ext cx="6059802" cy="2862322"/>
          </a:xfrm>
          <a:prstGeom prst="rect">
            <a:avLst/>
          </a:prstGeom>
          <a:noFill/>
        </p:spPr>
        <p:txBody>
          <a:bodyPr wrap="square" lIns="91440" tIns="45720" rIns="91440" bIns="45720">
            <a:spAutoFit/>
          </a:bodyPr>
          <a:lstStyle/>
          <a:p>
            <a:pPr marL="571500" indent="-571500" algn="ctr" rtl="0">
              <a:buFont typeface="Arial" panose="020B0604020202020204" pitchFamily="34" charset="0"/>
              <a:buChar char="•"/>
            </a:pPr>
            <a:r>
              <a:rPr lang="ru-RU" sz="3600" dirty="0">
                <a:ln w="0"/>
                <a:solidFill>
                  <a:schemeClr val="accent1"/>
                </a:solidFill>
                <a:effectLst>
                  <a:outerShdw blurRad="38100" dist="25400" dir="5400000" algn="ctr" rotWithShape="0">
                    <a:srgbClr val="6E747A">
                      <a:alpha val="43000"/>
                    </a:srgbClr>
                  </a:outerShdw>
                </a:effectLst>
              </a:rPr>
              <a:t>Substations</a:t>
            </a:r>
          </a:p>
          <a:p>
            <a:pPr marL="571500" indent="-571500" algn="ctr" rtl="0">
              <a:buFont typeface="Arial" panose="020B0604020202020204" pitchFamily="34" charset="0"/>
              <a:buChar char="•"/>
            </a:pPr>
            <a:r>
              <a:rPr lang="en-US" sz="3600" dirty="0">
                <a:ln w="0"/>
                <a:solidFill>
                  <a:schemeClr val="accent1"/>
                </a:solidFill>
                <a:effectLst>
                  <a:outerShdw blurRad="38100" dist="25400" dir="5400000" algn="ctr" rotWithShape="0">
                    <a:srgbClr val="6E747A">
                      <a:alpha val="43000"/>
                    </a:srgbClr>
                  </a:outerShdw>
                </a:effectLst>
              </a:rPr>
              <a:t>T</a:t>
            </a:r>
            <a:r>
              <a:rPr lang="ru-RU" sz="3600" dirty="0" err="1">
                <a:ln w="0"/>
                <a:solidFill>
                  <a:schemeClr val="accent1"/>
                </a:solidFill>
                <a:effectLst>
                  <a:outerShdw blurRad="38100" dist="25400" dir="5400000" algn="ctr" rotWithShape="0">
                    <a:srgbClr val="6E747A">
                      <a:alpha val="43000"/>
                    </a:srgbClr>
                  </a:outerShdw>
                </a:effectLst>
              </a:rPr>
              <a:t>ransformers</a:t>
            </a:r>
            <a:endParaRPr lang="ru-RU" sz="3600" dirty="0">
              <a:ln w="0"/>
              <a:solidFill>
                <a:schemeClr val="accent1"/>
              </a:solidFill>
              <a:effectLst>
                <a:outerShdw blurRad="38100" dist="25400" dir="5400000" algn="ctr" rotWithShape="0">
                  <a:srgbClr val="6E747A">
                    <a:alpha val="43000"/>
                  </a:srgbClr>
                </a:outerShdw>
              </a:effectLst>
            </a:endParaRPr>
          </a:p>
          <a:p>
            <a:pPr marL="571500" indent="-571500" algn="ctr" rtl="0">
              <a:buFont typeface="Arial" panose="020B0604020202020204" pitchFamily="34" charset="0"/>
              <a:buChar char="•"/>
            </a:pPr>
            <a:r>
              <a:rPr lang="ru-RU" sz="3600" dirty="0">
                <a:ln w="0"/>
                <a:solidFill>
                  <a:schemeClr val="accent1"/>
                </a:solidFill>
                <a:effectLst>
                  <a:outerShdw blurRad="38100" dist="25400" dir="5400000" algn="ctr" rotWithShape="0">
                    <a:srgbClr val="6E747A">
                      <a:alpha val="43000"/>
                    </a:srgbClr>
                  </a:outerShdw>
                </a:effectLst>
              </a:rPr>
              <a:t>NE and HB lines</a:t>
            </a:r>
          </a:p>
          <a:p>
            <a:pPr marL="571500" indent="-571500" algn="ctr" rtl="0">
              <a:buFont typeface="Arial" panose="020B0604020202020204" pitchFamily="34" charset="0"/>
              <a:buChar char="•"/>
            </a:pPr>
            <a:r>
              <a:rPr lang="ru-RU" sz="3600" dirty="0">
                <a:ln w="0"/>
                <a:solidFill>
                  <a:schemeClr val="accent1"/>
                </a:solidFill>
                <a:effectLst>
                  <a:outerShdw blurRad="38100" dist="25400" dir="5400000" algn="ctr" rotWithShape="0">
                    <a:srgbClr val="6E747A">
                      <a:alpha val="43000"/>
                    </a:srgbClr>
                  </a:outerShdw>
                </a:effectLst>
              </a:rPr>
              <a:t>Counters</a:t>
            </a:r>
          </a:p>
          <a:p>
            <a:pPr algn="ctr" rtl="0"/>
            <a:endParaRPr lang="en-US" sz="36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1148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0"/>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66571" y="3090407"/>
            <a:ext cx="6574972" cy="6095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conclusions</a:t>
            </a:r>
            <a:endParaRPr lang="en-US" sz="3600" b="1" dirty="0"/>
          </a:p>
        </p:txBody>
      </p:sp>
      <p:graphicFrame>
        <p:nvGraphicFramePr>
          <p:cNvPr id="11" name="Diagram 10">
            <a:extLst>
              <a:ext uri="{FF2B5EF4-FFF2-40B4-BE49-F238E27FC236}">
                <a16:creationId xmlns:a16="http://schemas.microsoft.com/office/drawing/2014/main" id="{4B2AC5B0-2013-4114-8F99-5ECAAA19957D}"/>
              </a:ext>
            </a:extLst>
          </p:cNvPr>
          <p:cNvGraphicFramePr/>
          <p:nvPr>
            <p:extLst>
              <p:ext uri="{D42A27DB-BD31-4B8C-83A1-F6EECF244321}">
                <p14:modId xmlns:p14="http://schemas.microsoft.com/office/powerpoint/2010/main" val="3303316250"/>
              </p:ext>
            </p:extLst>
          </p:nvPr>
        </p:nvGraphicFramePr>
        <p:xfrm>
          <a:off x="3190427" y="465023"/>
          <a:ext cx="8128000" cy="5418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A4E43B75-0AB0-4370-A56C-7C272DEEA00C}"/>
              </a:ext>
            </a:extLst>
          </p:cNvPr>
          <p:cNvSpPr/>
          <p:nvPr/>
        </p:nvSpPr>
        <p:spPr>
          <a:xfrm rot="16200000">
            <a:off x="606520" y="3038745"/>
            <a:ext cx="4775201" cy="646331"/>
          </a:xfrm>
          <a:prstGeom prst="rect">
            <a:avLst/>
          </a:prstGeom>
          <a:noFill/>
        </p:spPr>
        <p:txBody>
          <a:bodyPr wrap="square" lIns="91440" tIns="45720" rIns="91440" bIns="45720">
            <a:spAutoFit/>
          </a:bodyPr>
          <a:lstStyle/>
          <a:p>
            <a:pPr algn="ctr" rtl="0"/>
            <a:r>
              <a:rPr lang="ru-RU" sz="3600" b="1" dirty="0">
                <a:solidFill>
                  <a:schemeClr val="accent1"/>
                </a:solidFill>
                <a:effectLst/>
                <a:ea typeface="Times New Roman" panose="02020603050405020304" pitchFamily="18" charset="0"/>
                <a:cs typeface="Cambria" panose="02040503050406030204" pitchFamily="18" charset="0"/>
              </a:rPr>
              <a:t>energy efficiency</a:t>
            </a:r>
            <a:endParaRPr lang="en-US" sz="88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0717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6583-9DE1-4771-87CA-3DD74B697EA5}"/>
              </a:ext>
            </a:extLst>
          </p:cNvPr>
          <p:cNvSpPr>
            <a:spLocks noGrp="1"/>
          </p:cNvSpPr>
          <p:nvPr>
            <p:ph type="ctrTitle"/>
          </p:nvPr>
        </p:nvSpPr>
        <p:spPr/>
        <p:txBody>
          <a:bodyPr/>
          <a:lstStyle/>
          <a:p>
            <a:pPr algn="l" rtl="0"/>
            <a:r>
              <a:rPr lang="en-US" dirty="0"/>
              <a:t> </a:t>
            </a:r>
          </a:p>
        </p:txBody>
      </p:sp>
      <p:sp>
        <p:nvSpPr>
          <p:cNvPr id="3" name="Subtitle 2">
            <a:extLst>
              <a:ext uri="{FF2B5EF4-FFF2-40B4-BE49-F238E27FC236}">
                <a16:creationId xmlns:a16="http://schemas.microsoft.com/office/drawing/2014/main" id="{F548C8DE-C153-41DD-B73D-DF6EBE40AD5E}"/>
              </a:ext>
            </a:extLst>
          </p:cNvPr>
          <p:cNvSpPr>
            <a:spLocks noGrp="1"/>
          </p:cNvSpPr>
          <p:nvPr>
            <p:ph type="subTitle" idx="1"/>
          </p:nvPr>
        </p:nvSpPr>
        <p:spPr/>
        <p:txBody>
          <a:bodyPr/>
          <a:lstStyle/>
          <a:p>
            <a:pPr rtl="0"/>
            <a:r>
              <a:rPr lang="en-US" dirty="0"/>
              <a:t>WWW.TAJHYDRO.TJ</a:t>
            </a:r>
          </a:p>
        </p:txBody>
      </p:sp>
      <p:pic>
        <p:nvPicPr>
          <p:cNvPr id="6" name="Picture 5" descr="A picture containing clock, light  Description automatically generated">
            <a:extLst>
              <a:ext uri="{FF2B5EF4-FFF2-40B4-BE49-F238E27FC236}">
                <a16:creationId xmlns:a16="http://schemas.microsoft.com/office/drawing/2014/main" id="{BF12CCC6-4CD7-4191-85AE-8E6EC9F12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78006" cy="6858000"/>
          </a:xfrm>
          <a:prstGeom prst="rect">
            <a:avLst/>
          </a:prstGeom>
        </p:spPr>
      </p:pic>
    </p:spTree>
    <p:extLst>
      <p:ext uri="{BB962C8B-B14F-4D97-AF65-F5344CB8AC3E}">
        <p14:creationId xmlns:p14="http://schemas.microsoft.com/office/powerpoint/2010/main" val="140900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930400" y="978469"/>
            <a:ext cx="9956800" cy="5405548"/>
          </a:xfrm>
        </p:spPr>
        <p:txBody>
          <a:bodyPr>
            <a:noAutofit/>
          </a:bodyPr>
          <a:lstStyle/>
          <a:p>
            <a:pPr marL="342900" indent="-342900" algn="l" rtl="0">
              <a:buFont typeface="Arial" panose="020B0604020202020204" pitchFamily="34" charset="0"/>
              <a:buChar char="•"/>
            </a:pPr>
            <a:r>
              <a:rPr lang="ru-RU" sz="3300" dirty="0" err="1"/>
              <a:t>Profile</a:t>
            </a:r>
            <a:r>
              <a:rPr lang="ru-RU" sz="3300" dirty="0"/>
              <a:t> </a:t>
            </a:r>
            <a:r>
              <a:rPr lang="en-US" sz="3300" dirty="0"/>
              <a:t>of </a:t>
            </a:r>
            <a:r>
              <a:rPr lang="ru-RU" sz="3300" dirty="0" err="1"/>
              <a:t>Tajhydro</a:t>
            </a:r>
            <a:r>
              <a:rPr lang="ru-RU" sz="3300" dirty="0"/>
              <a:t>.</a:t>
            </a:r>
            <a:r>
              <a:rPr lang="en-US" sz="3300" dirty="0"/>
              <a:t> </a:t>
            </a:r>
            <a:r>
              <a:rPr lang="ru-RU" sz="3300" dirty="0"/>
              <a:t>Services. An experience. Flagships</a:t>
            </a:r>
          </a:p>
          <a:p>
            <a:pPr marL="342900" indent="-342900" algn="l" rtl="0">
              <a:buFont typeface="Arial" panose="020B0604020202020204" pitchFamily="34" charset="0"/>
              <a:buChar char="•"/>
            </a:pPr>
            <a:r>
              <a:rPr lang="ru-RU" sz="3300" dirty="0"/>
              <a:t>Energy efficiency. Difference. Examples. History</a:t>
            </a:r>
          </a:p>
          <a:p>
            <a:pPr marL="342900" indent="-342900" algn="l" rtl="0">
              <a:buFont typeface="Arial" panose="020B0604020202020204" pitchFamily="34" charset="0"/>
              <a:buChar char="•"/>
            </a:pPr>
            <a:r>
              <a:rPr lang="ru-RU" sz="3300" dirty="0"/>
              <a:t>Electricity consumption in Tajikistan</a:t>
            </a:r>
          </a:p>
          <a:p>
            <a:pPr marL="342900" indent="-342900" algn="l" rtl="0">
              <a:buFont typeface="Arial" panose="020B0604020202020204" pitchFamily="34" charset="0"/>
              <a:buChar char="•"/>
            </a:pPr>
            <a:r>
              <a:rPr lang="ru-RU" sz="3300" dirty="0"/>
              <a:t>IEA and energy efficiency classification</a:t>
            </a:r>
          </a:p>
          <a:p>
            <a:pPr marL="800100" lvl="1" indent="-342900" algn="l" rtl="0">
              <a:buFont typeface="Arial" panose="020B0604020202020204" pitchFamily="34" charset="0"/>
              <a:buChar char="•"/>
            </a:pPr>
            <a:r>
              <a:rPr lang="ru-RU" sz="2900" dirty="0"/>
              <a:t>Development incentives</a:t>
            </a:r>
          </a:p>
          <a:p>
            <a:pPr marL="800100" lvl="1" indent="-342900" algn="l" rtl="0">
              <a:buFont typeface="Arial" panose="020B0604020202020204" pitchFamily="34" charset="0"/>
              <a:buChar char="•"/>
            </a:pPr>
            <a:r>
              <a:rPr lang="ru-RU" sz="2900" dirty="0"/>
              <a:t>Drivers</a:t>
            </a:r>
          </a:p>
          <a:p>
            <a:pPr marL="800100" lvl="1" indent="-342900" algn="l" rtl="0">
              <a:buFont typeface="Arial" panose="020B0604020202020204" pitchFamily="34" charset="0"/>
              <a:buChar char="•"/>
            </a:pPr>
            <a:r>
              <a:rPr lang="en-US" sz="2900" dirty="0"/>
              <a:t>B</a:t>
            </a:r>
            <a:r>
              <a:rPr lang="ru-RU" sz="2900" dirty="0" err="1"/>
              <a:t>arriers</a:t>
            </a:r>
            <a:endParaRPr lang="ru-RU" sz="2900" dirty="0"/>
          </a:p>
          <a:p>
            <a:pPr marL="342900" indent="-342900" algn="l" rtl="0">
              <a:buFont typeface="Arial" panose="020B0604020202020204" pitchFamily="34" charset="0"/>
              <a:buChar char="•"/>
            </a:pPr>
            <a:r>
              <a:rPr lang="ru-RU" sz="3300" dirty="0"/>
              <a:t>Relevance of the problem</a:t>
            </a:r>
          </a:p>
          <a:p>
            <a:pPr marL="342900" indent="-342900" algn="l" rtl="0">
              <a:buFont typeface="Arial" panose="020B0604020202020204" pitchFamily="34" charset="0"/>
              <a:buChar char="•"/>
            </a:pPr>
            <a:r>
              <a:rPr lang="ru-RU" sz="3300" dirty="0"/>
              <a:t>Project on Advanced Accounting </a:t>
            </a:r>
            <a:r>
              <a:rPr lang="ru-RU" sz="3300" dirty="0" err="1"/>
              <a:t>System</a:t>
            </a:r>
            <a:r>
              <a:rPr lang="ru-RU" sz="3300" dirty="0"/>
              <a:t>,</a:t>
            </a:r>
            <a:r>
              <a:rPr lang="en-US" sz="3300" dirty="0"/>
              <a:t> </a:t>
            </a:r>
            <a:r>
              <a:rPr lang="ru-RU" sz="3300" dirty="0" err="1"/>
              <a:t>Tajhydro</a:t>
            </a:r>
            <a:r>
              <a:rPr lang="en-US" sz="3300" dirty="0"/>
              <a:t> </a:t>
            </a:r>
            <a:r>
              <a:rPr lang="ru-RU" sz="3300" dirty="0" err="1"/>
              <a:t>conclusions</a:t>
            </a:r>
            <a:endParaRPr lang="ru-RU" sz="3300" dirty="0"/>
          </a:p>
          <a:p>
            <a:pPr marL="342900" indent="-342900" algn="l" rtl="0">
              <a:buFont typeface="Arial" panose="020B0604020202020204" pitchFamily="34" charset="0"/>
              <a:buChar char="•"/>
            </a:pPr>
            <a:endParaRPr lang="en-US" sz="3300" dirty="0"/>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INTRODUCTION</a:t>
            </a:r>
            <a:endParaRPr lang="en-US" sz="3600" b="1" dirty="0"/>
          </a:p>
        </p:txBody>
      </p:sp>
      <p:cxnSp>
        <p:nvCxnSpPr>
          <p:cNvPr id="14" name="Straight Connector 13">
            <a:extLst>
              <a:ext uri="{FF2B5EF4-FFF2-40B4-BE49-F238E27FC236}">
                <a16:creationId xmlns:a16="http://schemas.microsoft.com/office/drawing/2014/main" id="{0068F97E-9018-445D-BDB9-AD917DF4AADC}"/>
              </a:ext>
            </a:extLst>
          </p:cNvPr>
          <p:cNvCxnSpPr/>
          <p:nvPr/>
        </p:nvCxnSpPr>
        <p:spPr>
          <a:xfrm>
            <a:off x="3113316" y="6384017"/>
            <a:ext cx="799737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921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4">
            <a:extLst>
              <a:ext uri="{FF2B5EF4-FFF2-40B4-BE49-F238E27FC236}">
                <a16:creationId xmlns:a16="http://schemas.microsoft.com/office/drawing/2014/main" id="{83105743-8801-44B0-ACE5-BA90E10AF4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57654" y="4467811"/>
            <a:ext cx="2799715" cy="1771650"/>
          </a:xfrm>
          <a:prstGeom prst="rect">
            <a:avLst/>
          </a:prstGeom>
          <a:noFill/>
          <a:ln>
            <a:noFill/>
          </a:ln>
        </p:spPr>
      </p:pic>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Services</a:t>
            </a:r>
            <a:endParaRPr lang="en-US" sz="3600" b="1" dirty="0"/>
          </a:p>
        </p:txBody>
      </p:sp>
      <p:pic>
        <p:nvPicPr>
          <p:cNvPr id="10" name="Picture 9">
            <a:extLst>
              <a:ext uri="{FF2B5EF4-FFF2-40B4-BE49-F238E27FC236}">
                <a16:creationId xmlns:a16="http://schemas.microsoft.com/office/drawing/2014/main" id="{7C0D042B-E4E5-4617-BA0F-A15DA4A07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950" y="2063944"/>
            <a:ext cx="1186912" cy="1561727"/>
          </a:xfrm>
          <a:prstGeom prst="rect">
            <a:avLst/>
          </a:prstGeom>
        </p:spPr>
      </p:pic>
      <p:sp>
        <p:nvSpPr>
          <p:cNvPr id="5" name="Rectangle 4">
            <a:extLst>
              <a:ext uri="{FF2B5EF4-FFF2-40B4-BE49-F238E27FC236}">
                <a16:creationId xmlns:a16="http://schemas.microsoft.com/office/drawing/2014/main" id="{99BDF19B-C575-41C9-8279-B39C98BA541F}"/>
              </a:ext>
            </a:extLst>
          </p:cNvPr>
          <p:cNvSpPr/>
          <p:nvPr/>
        </p:nvSpPr>
        <p:spPr>
          <a:xfrm>
            <a:off x="6514006" y="970061"/>
            <a:ext cx="4114800" cy="461665"/>
          </a:xfrm>
          <a:prstGeom prst="rect">
            <a:avLst/>
          </a:prstGeom>
          <a:noFill/>
          <a:ln>
            <a:noFill/>
          </a:ln>
        </p:spPr>
        <p:txBody>
          <a:bodyPr wrap="square" lIns="91440" tIns="45720" rIns="91440" bIns="45720">
            <a:spAutoFit/>
          </a:bodyPr>
          <a:lstStyle/>
          <a:p>
            <a:pPr algn="ctr" rtl="0"/>
            <a:r>
              <a:rPr lang="en-US" sz="2400" dirty="0">
                <a:ln w="0"/>
                <a:solidFill>
                  <a:schemeClr val="accent1"/>
                </a:solidFill>
                <a:effectLst>
                  <a:outerShdw blurRad="38100" dist="25400" dir="5400000" algn="ctr" rotWithShape="0">
                    <a:srgbClr val="6E747A">
                      <a:alpha val="43000"/>
                    </a:srgbClr>
                  </a:outerShdw>
                </a:effectLst>
              </a:rPr>
              <a:t>F</a:t>
            </a:r>
            <a:r>
              <a:rPr lang="ru-RU" sz="2400" dirty="0">
                <a:ln w="0"/>
                <a:solidFill>
                  <a:schemeClr val="accent1"/>
                </a:solidFill>
                <a:effectLst>
                  <a:outerShdw blurRad="38100" dist="25400" dir="5400000" algn="ctr" rotWithShape="0">
                    <a:srgbClr val="6E747A">
                      <a:alpha val="43000"/>
                    </a:srgbClr>
                  </a:outerShdw>
                </a:effectLst>
              </a:rPr>
              <a:t>inancial </a:t>
            </a:r>
            <a:r>
              <a:rPr lang="en-US" sz="2400" dirty="0">
                <a:ln w="0"/>
                <a:solidFill>
                  <a:schemeClr val="accent1"/>
                </a:solidFill>
                <a:effectLst>
                  <a:outerShdw blurRad="38100" dist="25400" dir="5400000" algn="ctr" rotWithShape="0">
                    <a:srgbClr val="6E747A">
                      <a:alpha val="43000"/>
                    </a:srgbClr>
                  </a:outerShdw>
                </a:effectLst>
              </a:rPr>
              <a:t>M</a:t>
            </a:r>
            <a:r>
              <a:rPr lang="ru-RU" sz="2400" dirty="0">
                <a:ln w="0"/>
                <a:solidFill>
                  <a:schemeClr val="accent1"/>
                </a:solidFill>
                <a:effectLst>
                  <a:outerShdw blurRad="38100" dist="25400" dir="5400000" algn="ctr" rotWithShape="0">
                    <a:srgbClr val="6E747A">
                      <a:alpha val="43000"/>
                    </a:srgbClr>
                  </a:outerShdw>
                </a:effectLst>
              </a:rPr>
              <a:t>odeling</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81E72C2E-76B1-43CF-8613-FFDFB1EA6A71}"/>
              </a:ext>
            </a:extLst>
          </p:cNvPr>
          <p:cNvSpPr/>
          <p:nvPr/>
        </p:nvSpPr>
        <p:spPr>
          <a:xfrm>
            <a:off x="7163877" y="1519004"/>
            <a:ext cx="4114800"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Environmental </a:t>
            </a:r>
            <a:r>
              <a:rPr lang="en-US" sz="2400" dirty="0">
                <a:ln w="0"/>
                <a:solidFill>
                  <a:schemeClr val="accent1"/>
                </a:solidFill>
                <a:effectLst>
                  <a:outerShdw blurRad="38100" dist="25400" dir="5400000" algn="ctr" rotWithShape="0">
                    <a:srgbClr val="6E747A">
                      <a:alpha val="43000"/>
                    </a:srgbClr>
                  </a:outerShdw>
                </a:effectLst>
              </a:rPr>
              <a:t>A</a:t>
            </a:r>
            <a:r>
              <a:rPr lang="ru-RU" sz="2400" dirty="0">
                <a:ln w="0"/>
                <a:solidFill>
                  <a:schemeClr val="accent1"/>
                </a:solidFill>
                <a:effectLst>
                  <a:outerShdw blurRad="38100" dist="25400" dir="5400000" algn="ctr" rotWithShape="0">
                    <a:srgbClr val="6E747A">
                      <a:alpha val="43000"/>
                    </a:srgbClr>
                  </a:outerShdw>
                </a:effectLst>
              </a:rPr>
              <a:t>ssessment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2" name="Rectangle 11">
            <a:extLst>
              <a:ext uri="{FF2B5EF4-FFF2-40B4-BE49-F238E27FC236}">
                <a16:creationId xmlns:a16="http://schemas.microsoft.com/office/drawing/2014/main" id="{9E91E8FB-7211-4FA7-BF3D-8F083FBB25E2}"/>
              </a:ext>
            </a:extLst>
          </p:cNvPr>
          <p:cNvSpPr/>
          <p:nvPr/>
        </p:nvSpPr>
        <p:spPr>
          <a:xfrm>
            <a:off x="7278176" y="2150317"/>
            <a:ext cx="4114800"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Social </a:t>
            </a:r>
            <a:r>
              <a:rPr lang="en-US" sz="2400" dirty="0">
                <a:ln w="0"/>
                <a:solidFill>
                  <a:schemeClr val="accent1"/>
                </a:solidFill>
                <a:effectLst>
                  <a:outerShdw blurRad="38100" dist="25400" dir="5400000" algn="ctr" rotWithShape="0">
                    <a:srgbClr val="6E747A">
                      <a:alpha val="43000"/>
                    </a:srgbClr>
                  </a:outerShdw>
                </a:effectLst>
              </a:rPr>
              <a:t>E</a:t>
            </a:r>
            <a:r>
              <a:rPr lang="ru-RU" sz="2400" dirty="0">
                <a:ln w="0"/>
                <a:solidFill>
                  <a:schemeClr val="accent1"/>
                </a:solidFill>
                <a:effectLst>
                  <a:outerShdw blurRad="38100" dist="25400" dir="5400000" algn="ctr" rotWithShape="0">
                    <a:srgbClr val="6E747A">
                      <a:alpha val="43000"/>
                    </a:srgbClr>
                  </a:outerShdw>
                </a:effectLst>
              </a:rPr>
              <a:t>xpertise</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DB7182DB-60B1-4A72-92EB-3A669796C85D}"/>
              </a:ext>
            </a:extLst>
          </p:cNvPr>
          <p:cNvSpPr/>
          <p:nvPr/>
        </p:nvSpPr>
        <p:spPr>
          <a:xfrm>
            <a:off x="6782037" y="2712507"/>
            <a:ext cx="4114800"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Gender </a:t>
            </a:r>
            <a:r>
              <a:rPr lang="en-US" sz="2400" dirty="0">
                <a:ln w="0"/>
                <a:solidFill>
                  <a:schemeClr val="accent1"/>
                </a:solidFill>
                <a:effectLst>
                  <a:outerShdw blurRad="38100" dist="25400" dir="5400000" algn="ctr" rotWithShape="0">
                    <a:srgbClr val="6E747A">
                      <a:alpha val="43000"/>
                    </a:srgbClr>
                  </a:outerShdw>
                </a:effectLst>
              </a:rPr>
              <a:t>P</a:t>
            </a:r>
            <a:r>
              <a:rPr lang="ru-RU" sz="2400" dirty="0">
                <a:ln w="0"/>
                <a:solidFill>
                  <a:schemeClr val="accent1"/>
                </a:solidFill>
                <a:effectLst>
                  <a:outerShdw blurRad="38100" dist="25400" dir="5400000" algn="ctr" rotWithShape="0">
                    <a:srgbClr val="6E747A">
                      <a:alpha val="43000"/>
                    </a:srgbClr>
                  </a:outerShdw>
                </a:effectLst>
              </a:rPr>
              <a:t>olicy</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C0E4631B-B025-4864-8E5E-8EAB8661C7B1}"/>
              </a:ext>
            </a:extLst>
          </p:cNvPr>
          <p:cNvSpPr/>
          <p:nvPr/>
        </p:nvSpPr>
        <p:spPr>
          <a:xfrm>
            <a:off x="439059" y="1004744"/>
            <a:ext cx="5333996"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Feasibility Study</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73CBF0C0-8992-4736-8507-FE65159460B9}"/>
              </a:ext>
            </a:extLst>
          </p:cNvPr>
          <p:cNvSpPr/>
          <p:nvPr/>
        </p:nvSpPr>
        <p:spPr>
          <a:xfrm>
            <a:off x="565855" y="1637833"/>
            <a:ext cx="4791799"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Preparation of tender documents</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358641DB-EA9B-461D-B496-533A9C1441CC}"/>
              </a:ext>
            </a:extLst>
          </p:cNvPr>
          <p:cNvSpPr/>
          <p:nvPr/>
        </p:nvSpPr>
        <p:spPr>
          <a:xfrm>
            <a:off x="936720" y="2173676"/>
            <a:ext cx="4114800"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Energy audit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7" name="Rectangle 16">
            <a:extLst>
              <a:ext uri="{FF2B5EF4-FFF2-40B4-BE49-F238E27FC236}">
                <a16:creationId xmlns:a16="http://schemas.microsoft.com/office/drawing/2014/main" id="{5DB50F57-7F12-4594-A514-523781E0C5E1}"/>
              </a:ext>
            </a:extLst>
          </p:cNvPr>
          <p:cNvSpPr/>
          <p:nvPr/>
        </p:nvSpPr>
        <p:spPr>
          <a:xfrm>
            <a:off x="445807" y="2694672"/>
            <a:ext cx="4519288"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Strategic planning</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8D5B580E-31F9-48D3-9B75-D5C46EE9A718}"/>
              </a:ext>
            </a:extLst>
          </p:cNvPr>
          <p:cNvSpPr/>
          <p:nvPr/>
        </p:nvSpPr>
        <p:spPr>
          <a:xfrm>
            <a:off x="1058304" y="3196487"/>
            <a:ext cx="4519288"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Corporate development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9" name="Rectangle 18">
            <a:extLst>
              <a:ext uri="{FF2B5EF4-FFF2-40B4-BE49-F238E27FC236}">
                <a16:creationId xmlns:a16="http://schemas.microsoft.com/office/drawing/2014/main" id="{03F519F7-7011-4662-86E4-81715C56C7F2}"/>
              </a:ext>
            </a:extLst>
          </p:cNvPr>
          <p:cNvSpPr/>
          <p:nvPr/>
        </p:nvSpPr>
        <p:spPr>
          <a:xfrm>
            <a:off x="6336344" y="3202109"/>
            <a:ext cx="4114800"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Project </a:t>
            </a:r>
            <a:r>
              <a:rPr lang="en-US" sz="2400" dirty="0">
                <a:ln w="0"/>
                <a:solidFill>
                  <a:schemeClr val="accent1"/>
                </a:solidFill>
                <a:effectLst>
                  <a:outerShdw blurRad="38100" dist="25400" dir="5400000" algn="ctr" rotWithShape="0">
                    <a:srgbClr val="6E747A">
                      <a:alpha val="43000"/>
                    </a:srgbClr>
                  </a:outerShdw>
                </a:effectLst>
              </a:rPr>
              <a:t>M</a:t>
            </a:r>
            <a:r>
              <a:rPr lang="ru-RU" sz="2400" dirty="0">
                <a:ln w="0"/>
                <a:solidFill>
                  <a:schemeClr val="accent1"/>
                </a:solidFill>
                <a:effectLst>
                  <a:outerShdw blurRad="38100" dist="25400" dir="5400000" algn="ctr" rotWithShape="0">
                    <a:srgbClr val="6E747A">
                      <a:alpha val="43000"/>
                    </a:srgbClr>
                  </a:outerShdw>
                </a:effectLst>
              </a:rPr>
              <a:t>anagement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629D148D-241F-4F04-B5F2-329A14BCE079}"/>
              </a:ext>
            </a:extLst>
          </p:cNvPr>
          <p:cNvSpPr/>
          <p:nvPr/>
        </p:nvSpPr>
        <p:spPr>
          <a:xfrm>
            <a:off x="6095999" y="3745269"/>
            <a:ext cx="5296977"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Public </a:t>
            </a:r>
            <a:r>
              <a:rPr lang="en-US" sz="2400" dirty="0">
                <a:ln w="0"/>
                <a:solidFill>
                  <a:schemeClr val="accent1"/>
                </a:solidFill>
                <a:effectLst>
                  <a:outerShdw blurRad="38100" dist="25400" dir="5400000" algn="ctr" rotWithShape="0">
                    <a:srgbClr val="6E747A">
                      <a:alpha val="43000"/>
                    </a:srgbClr>
                  </a:outerShdw>
                </a:effectLst>
              </a:rPr>
              <a:t>P</a:t>
            </a:r>
            <a:r>
              <a:rPr lang="ru-RU" sz="2400" dirty="0">
                <a:ln w="0"/>
                <a:solidFill>
                  <a:schemeClr val="accent1"/>
                </a:solidFill>
                <a:effectLst>
                  <a:outerShdw blurRad="38100" dist="25400" dir="5400000" algn="ctr" rotWithShape="0">
                    <a:srgbClr val="6E747A">
                      <a:alpha val="43000"/>
                    </a:srgbClr>
                  </a:outerShdw>
                </a:effectLst>
              </a:rPr>
              <a:t>rivate </a:t>
            </a:r>
            <a:r>
              <a:rPr lang="en-US" sz="2400" dirty="0">
                <a:ln w="0"/>
                <a:solidFill>
                  <a:schemeClr val="accent1"/>
                </a:solidFill>
                <a:effectLst>
                  <a:outerShdw blurRad="38100" dist="25400" dir="5400000" algn="ctr" rotWithShape="0">
                    <a:srgbClr val="6E747A">
                      <a:alpha val="43000"/>
                    </a:srgbClr>
                  </a:outerShdw>
                </a:effectLst>
              </a:rPr>
              <a:t>P</a:t>
            </a:r>
            <a:r>
              <a:rPr lang="ru-RU" sz="2400" dirty="0">
                <a:ln w="0"/>
                <a:solidFill>
                  <a:schemeClr val="accent1"/>
                </a:solidFill>
                <a:effectLst>
                  <a:outerShdw blurRad="38100" dist="25400" dir="5400000" algn="ctr" rotWithShape="0">
                    <a:srgbClr val="6E747A">
                      <a:alpha val="43000"/>
                    </a:srgbClr>
                  </a:outerShdw>
                </a:effectLst>
              </a:rPr>
              <a:t>artnership</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1" name="Rectangle 20">
            <a:extLst>
              <a:ext uri="{FF2B5EF4-FFF2-40B4-BE49-F238E27FC236}">
                <a16:creationId xmlns:a16="http://schemas.microsoft.com/office/drawing/2014/main" id="{731F3E55-DC4C-4422-AFB2-7FEF5518A93C}"/>
              </a:ext>
            </a:extLst>
          </p:cNvPr>
          <p:cNvSpPr/>
          <p:nvPr/>
        </p:nvSpPr>
        <p:spPr>
          <a:xfrm>
            <a:off x="1154181" y="3658423"/>
            <a:ext cx="5296977" cy="461665"/>
          </a:xfrm>
          <a:prstGeom prst="rect">
            <a:avLst/>
          </a:prstGeom>
          <a:noFill/>
          <a:ln>
            <a:noFill/>
          </a:ln>
        </p:spPr>
        <p:txBody>
          <a:bodyPr wrap="square" lIns="91440" tIns="45720" rIns="91440" bIns="45720">
            <a:spAutoFit/>
          </a:bodyPr>
          <a:lstStyle/>
          <a:p>
            <a:pPr algn="ctr" rtl="0"/>
            <a:r>
              <a:rPr lang="ru-RU" sz="2400" dirty="0">
                <a:ln w="0"/>
                <a:solidFill>
                  <a:schemeClr val="accent1"/>
                </a:solidFill>
                <a:effectLst>
                  <a:outerShdw blurRad="38100" dist="25400" dir="5400000" algn="ctr" rotWithShape="0">
                    <a:srgbClr val="6E747A">
                      <a:alpha val="43000"/>
                    </a:srgbClr>
                  </a:outerShdw>
                </a:effectLst>
              </a:rPr>
              <a:t>Recruitment</a:t>
            </a:r>
            <a:r>
              <a:rPr lang="en-US" sz="2400" dirty="0">
                <a:ln w="0"/>
                <a:solidFill>
                  <a:schemeClr val="accent1"/>
                </a:solidFill>
                <a:effectLst>
                  <a:outerShdw blurRad="38100" dist="25400" dir="5400000" algn="ctr" rotWithShape="0">
                    <a:srgbClr val="6E747A">
                      <a:alpha val="43000"/>
                    </a:srgbClr>
                  </a:outerShdw>
                </a:effectLst>
              </a:rPr>
              <a:t> HR</a:t>
            </a:r>
          </a:p>
        </p:txBody>
      </p:sp>
      <p:pic>
        <p:nvPicPr>
          <p:cNvPr id="2" name="Picture 1">
            <a:extLst>
              <a:ext uri="{FF2B5EF4-FFF2-40B4-BE49-F238E27FC236}">
                <a16:creationId xmlns:a16="http://schemas.microsoft.com/office/drawing/2014/main" id="{739CD0E1-75B2-4D75-AC00-E0C408457E33}"/>
              </a:ext>
            </a:extLst>
          </p:cNvPr>
          <p:cNvPicPr>
            <a:picLocks noChangeAspect="1"/>
          </p:cNvPicPr>
          <p:nvPr/>
        </p:nvPicPr>
        <p:blipFill>
          <a:blip r:embed="rId6"/>
          <a:stretch>
            <a:fillRect/>
          </a:stretch>
        </p:blipFill>
        <p:spPr>
          <a:xfrm>
            <a:off x="2324979" y="4752306"/>
            <a:ext cx="3193143" cy="1796143"/>
          </a:xfrm>
          <a:prstGeom prst="rect">
            <a:avLst/>
          </a:prstGeom>
        </p:spPr>
      </p:pic>
      <p:pic>
        <p:nvPicPr>
          <p:cNvPr id="3" name="Picture 2">
            <a:extLst>
              <a:ext uri="{FF2B5EF4-FFF2-40B4-BE49-F238E27FC236}">
                <a16:creationId xmlns:a16="http://schemas.microsoft.com/office/drawing/2014/main" id="{D66270DB-DD74-4405-8B64-99EF7512695F}"/>
              </a:ext>
            </a:extLst>
          </p:cNvPr>
          <p:cNvPicPr>
            <a:picLocks noChangeAspect="1"/>
          </p:cNvPicPr>
          <p:nvPr/>
        </p:nvPicPr>
        <p:blipFill>
          <a:blip r:embed="rId7"/>
          <a:stretch>
            <a:fillRect/>
          </a:stretch>
        </p:blipFill>
        <p:spPr>
          <a:xfrm>
            <a:off x="8157369" y="4739078"/>
            <a:ext cx="3240172" cy="1822597"/>
          </a:xfrm>
          <a:prstGeom prst="rect">
            <a:avLst/>
          </a:prstGeom>
        </p:spPr>
      </p:pic>
    </p:spTree>
    <p:extLst>
      <p:ext uri="{BB962C8B-B14F-4D97-AF65-F5344CB8AC3E}">
        <p14:creationId xmlns:p14="http://schemas.microsoft.com/office/powerpoint/2010/main" val="218479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80120-162702">
            <a:extLst>
              <a:ext uri="{FF2B5EF4-FFF2-40B4-BE49-F238E27FC236}">
                <a16:creationId xmlns:a16="http://schemas.microsoft.com/office/drawing/2014/main" id="{A1AA8A55-375F-47FF-9670-EBEDFDD35D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880" y="4891315"/>
            <a:ext cx="2878006" cy="1799771"/>
          </a:xfrm>
          <a:prstGeom prst="rect">
            <a:avLst/>
          </a:prstGeom>
          <a:noFill/>
        </p:spPr>
      </p:pic>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264023" y="487815"/>
            <a:ext cx="9956800" cy="4917848"/>
          </a:xfrm>
        </p:spPr>
        <p:txBody>
          <a:bodyPr>
            <a:normAutofit/>
          </a:bodyPr>
          <a:lstStyle/>
          <a:p>
            <a:pPr marL="571500" indent="-571500" algn="l" rtl="0">
              <a:buFont typeface="Arial" panose="020B0604020202020204" pitchFamily="34" charset="0"/>
              <a:buChar char="•"/>
            </a:pPr>
            <a:r>
              <a:rPr lang="en-US" sz="3300" b="1" dirty="0"/>
              <a:t>30 </a:t>
            </a:r>
            <a:r>
              <a:rPr lang="ru-RU" sz="3300" dirty="0" err="1"/>
              <a:t>successfully</a:t>
            </a:r>
            <a:r>
              <a:rPr lang="ru-RU" sz="3300" dirty="0"/>
              <a:t> completed projects</a:t>
            </a:r>
          </a:p>
          <a:p>
            <a:pPr marL="571500" indent="-571500" algn="l" rtl="0">
              <a:buFont typeface="Arial" panose="020B0604020202020204" pitchFamily="34" charset="0"/>
              <a:buChar char="•"/>
            </a:pPr>
            <a:r>
              <a:rPr lang="en-US" sz="3300" b="1" dirty="0"/>
              <a:t>11 </a:t>
            </a:r>
            <a:r>
              <a:rPr lang="ru-RU" sz="3300" dirty="0" err="1"/>
              <a:t>current</a:t>
            </a:r>
            <a:r>
              <a:rPr lang="ru-RU" sz="3300" dirty="0"/>
              <a:t> projects</a:t>
            </a:r>
          </a:p>
          <a:p>
            <a:pPr marL="1028700" lvl="1" indent="-571500" algn="l" rtl="0">
              <a:buFont typeface="Arial" panose="020B0604020202020204" pitchFamily="34" charset="0"/>
              <a:buChar char="•"/>
            </a:pPr>
            <a:r>
              <a:rPr lang="ru-RU" sz="2900" dirty="0"/>
              <a:t>3 </a:t>
            </a:r>
            <a:r>
              <a:rPr lang="ru-RU" sz="2900" dirty="0" err="1"/>
              <a:t>gender</a:t>
            </a:r>
            <a:r>
              <a:rPr lang="ru-RU" sz="2900" dirty="0"/>
              <a:t> policy projects</a:t>
            </a:r>
          </a:p>
          <a:p>
            <a:pPr marL="1028700" lvl="1" indent="-571500" algn="l" rtl="0">
              <a:buFont typeface="Arial" panose="020B0604020202020204" pitchFamily="34" charset="0"/>
              <a:buChar char="•"/>
            </a:pPr>
            <a:r>
              <a:rPr lang="ru-RU" sz="2900" dirty="0"/>
              <a:t>1 transport </a:t>
            </a:r>
            <a:r>
              <a:rPr lang="ru-RU" sz="2900" dirty="0" err="1"/>
              <a:t>project</a:t>
            </a:r>
            <a:endParaRPr lang="ru-RU" sz="2900" dirty="0"/>
          </a:p>
          <a:p>
            <a:pPr marL="571500" indent="-571500" algn="l" rtl="0">
              <a:buFont typeface="Arial" panose="020B0604020202020204" pitchFamily="34" charset="0"/>
              <a:buChar char="•"/>
            </a:pPr>
            <a:r>
              <a:rPr lang="en-US" sz="3300" b="1" dirty="0"/>
              <a:t>5 </a:t>
            </a:r>
            <a:r>
              <a:rPr lang="ru-RU" sz="3300" dirty="0" err="1"/>
              <a:t>short</a:t>
            </a:r>
            <a:r>
              <a:rPr lang="ru-RU" sz="3300" dirty="0"/>
              <a:t> lists</a:t>
            </a:r>
          </a:p>
          <a:p>
            <a:pPr marL="571500" indent="-571500" algn="l" rtl="0">
              <a:buFont typeface="Arial" panose="020B0604020202020204" pitchFamily="34" charset="0"/>
              <a:buChar char="•"/>
            </a:pPr>
            <a:r>
              <a:rPr lang="ru-RU" sz="3300" b="1" dirty="0"/>
              <a:t>45</a:t>
            </a:r>
            <a:r>
              <a:rPr lang="en-US" sz="3300" b="1" dirty="0"/>
              <a:t> </a:t>
            </a:r>
            <a:r>
              <a:rPr lang="ru-RU" sz="3300" dirty="0" err="1"/>
              <a:t>experts</a:t>
            </a:r>
            <a:r>
              <a:rPr lang="ru-RU" sz="3300" dirty="0"/>
              <a:t> in current projects</a:t>
            </a:r>
          </a:p>
          <a:p>
            <a:pPr marL="571500" indent="-571500" algn="l" rtl="0">
              <a:buFont typeface="Arial" panose="020B0604020202020204" pitchFamily="34" charset="0"/>
              <a:buChar char="•"/>
            </a:pPr>
            <a:r>
              <a:rPr lang="ru-RU" sz="3300" dirty="0" err="1"/>
              <a:t>More</a:t>
            </a:r>
            <a:r>
              <a:rPr lang="en-US" sz="3300" dirty="0"/>
              <a:t> </a:t>
            </a:r>
            <a:r>
              <a:rPr lang="ru-RU" sz="3300" b="1" dirty="0"/>
              <a:t>200</a:t>
            </a:r>
            <a:r>
              <a:rPr lang="en-US" sz="3300" b="1" dirty="0"/>
              <a:t> </a:t>
            </a:r>
            <a:r>
              <a:rPr lang="ru-RU" sz="3300" dirty="0" err="1"/>
              <a:t>local</a:t>
            </a:r>
            <a:r>
              <a:rPr lang="ru-RU" sz="3300" dirty="0"/>
              <a:t> and international experts</a:t>
            </a:r>
          </a:p>
          <a:p>
            <a:pPr marL="571500" indent="-571500" algn="l" rtl="0">
              <a:buFont typeface="Arial" panose="020B0604020202020204" pitchFamily="34" charset="0"/>
              <a:buChar char="•"/>
            </a:pPr>
            <a:r>
              <a:rPr lang="en-US" sz="3300" dirty="0"/>
              <a:t>More then </a:t>
            </a:r>
            <a:r>
              <a:rPr lang="en-US" sz="3300" b="1" dirty="0"/>
              <a:t>20</a:t>
            </a:r>
            <a:r>
              <a:rPr lang="en-US" sz="3300" dirty="0"/>
              <a:t> </a:t>
            </a:r>
            <a:r>
              <a:rPr lang="ru-RU" sz="3300" dirty="0" err="1"/>
              <a:t>study</a:t>
            </a:r>
            <a:r>
              <a:rPr lang="ru-RU" sz="3300" dirty="0"/>
              <a:t> tours to different countries</a:t>
            </a:r>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Projects</a:t>
            </a:r>
            <a:endParaRPr lang="en-US" sz="3600" b="1" dirty="0"/>
          </a:p>
        </p:txBody>
      </p:sp>
      <p:pic>
        <p:nvPicPr>
          <p:cNvPr id="7" name="Рисунок 8">
            <a:extLst>
              <a:ext uri="{FF2B5EF4-FFF2-40B4-BE49-F238E27FC236}">
                <a16:creationId xmlns:a16="http://schemas.microsoft.com/office/drawing/2014/main" id="{C4E30177-2A0E-471D-BD0F-D5F4E2F29C51}"/>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8358425" y="1476329"/>
            <a:ext cx="3340089" cy="2297385"/>
          </a:xfrm>
          <a:prstGeom prst="rect">
            <a:avLst/>
          </a:prstGeom>
          <a:noFill/>
          <a:ln>
            <a:noFill/>
          </a:ln>
        </p:spPr>
      </p:pic>
    </p:spTree>
    <p:extLst>
      <p:ext uri="{BB962C8B-B14F-4D97-AF65-F5344CB8AC3E}">
        <p14:creationId xmlns:p14="http://schemas.microsoft.com/office/powerpoint/2010/main" val="11677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Current projects</a:t>
            </a:r>
            <a:endParaRPr lang="en-US" sz="3600" b="1" dirty="0"/>
          </a:p>
        </p:txBody>
      </p:sp>
      <p:graphicFrame>
        <p:nvGraphicFramePr>
          <p:cNvPr id="7" name="Diagram 6">
            <a:extLst>
              <a:ext uri="{FF2B5EF4-FFF2-40B4-BE49-F238E27FC236}">
                <a16:creationId xmlns:a16="http://schemas.microsoft.com/office/drawing/2014/main" id="{CC0357B3-C841-4B24-92F6-6FD5DB3FA04F}"/>
              </a:ext>
            </a:extLst>
          </p:cNvPr>
          <p:cNvGraphicFramePr/>
          <p:nvPr>
            <p:extLst>
              <p:ext uri="{D42A27DB-BD31-4B8C-83A1-F6EECF244321}">
                <p14:modId xmlns:p14="http://schemas.microsoft.com/office/powerpoint/2010/main" val="1687825667"/>
              </p:ext>
            </p:extLst>
          </p:nvPr>
        </p:nvGraphicFramePr>
        <p:xfrm>
          <a:off x="1439002" y="728059"/>
          <a:ext cx="9824083" cy="5367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670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670050" y="230414"/>
            <a:ext cx="9956800" cy="1655307"/>
          </a:xfrm>
        </p:spPr>
        <p:txBody>
          <a:bodyPr>
            <a:normAutofit/>
          </a:bodyPr>
          <a:lstStyle/>
          <a:p>
            <a:pPr marL="457200" lvl="0" indent="-457200" algn="l" rtl="0">
              <a:buFont typeface="Arial" panose="020B0604020202020204" pitchFamily="34" charset="0"/>
              <a:buChar char="•"/>
            </a:pPr>
            <a:r>
              <a:rPr lang="ru-RU" dirty="0"/>
              <a:t>Efficient (rational) use of energy resources</a:t>
            </a:r>
          </a:p>
          <a:p>
            <a:pPr marL="457200" lvl="0" indent="-457200" algn="l" rtl="0">
              <a:buFont typeface="Arial" panose="020B0604020202020204" pitchFamily="34" charset="0"/>
              <a:buChar char="•"/>
            </a:pPr>
            <a:r>
              <a:rPr lang="ru-RU" dirty="0" err="1"/>
              <a:t>Еnergy</a:t>
            </a:r>
            <a:r>
              <a:rPr lang="ru-RU" dirty="0"/>
              <a:t> </a:t>
            </a:r>
            <a:r>
              <a:rPr lang="ru-RU" dirty="0" err="1"/>
              <a:t>efficiency</a:t>
            </a:r>
            <a:r>
              <a:rPr lang="ru-RU" dirty="0"/>
              <a:t> </a:t>
            </a:r>
            <a:r>
              <a:rPr lang="en-US" dirty="0"/>
              <a:t>VS</a:t>
            </a:r>
            <a:r>
              <a:rPr lang="ru-RU" dirty="0"/>
              <a:t> </a:t>
            </a:r>
            <a:r>
              <a:rPr lang="ru-RU" dirty="0" err="1"/>
              <a:t>energy</a:t>
            </a:r>
            <a:r>
              <a:rPr lang="ru-RU" dirty="0"/>
              <a:t> saving</a:t>
            </a:r>
          </a:p>
          <a:p>
            <a:pPr marL="457200" lvl="0" indent="-457200" algn="l" rtl="0">
              <a:buFont typeface="Arial" panose="020B0604020202020204" pitchFamily="34" charset="0"/>
              <a:buChar char="•"/>
            </a:pPr>
            <a:r>
              <a:rPr lang="ru-RU" dirty="0"/>
              <a:t>EE devices / technologies</a:t>
            </a:r>
            <a:endParaRPr lang="en-US" dirty="0"/>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energy efficiency</a:t>
            </a:r>
            <a:endParaRPr lang="en-US" sz="3600" b="1" dirty="0"/>
          </a:p>
        </p:txBody>
      </p:sp>
      <p:graphicFrame>
        <p:nvGraphicFramePr>
          <p:cNvPr id="15" name="Diagram 14">
            <a:extLst>
              <a:ext uri="{FF2B5EF4-FFF2-40B4-BE49-F238E27FC236}">
                <a16:creationId xmlns:a16="http://schemas.microsoft.com/office/drawing/2014/main" id="{C5EB640B-17E6-4D4E-8671-4E8F37AD64CF}"/>
              </a:ext>
            </a:extLst>
          </p:cNvPr>
          <p:cNvGraphicFramePr/>
          <p:nvPr>
            <p:extLst>
              <p:ext uri="{D42A27DB-BD31-4B8C-83A1-F6EECF244321}">
                <p14:modId xmlns:p14="http://schemas.microsoft.com/office/powerpoint/2010/main" val="4275528501"/>
              </p:ext>
            </p:extLst>
          </p:nvPr>
        </p:nvGraphicFramePr>
        <p:xfrm>
          <a:off x="2101850" y="1765300"/>
          <a:ext cx="7988300" cy="49257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205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a:ln>
            <a:noFill/>
          </a:ln>
          <a:effectLst>
            <a:softEdge rad="112500"/>
          </a:effectLst>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energy efficiency</a:t>
            </a:r>
            <a:endParaRPr lang="en-US" sz="3600" b="1" dirty="0"/>
          </a:p>
        </p:txBody>
      </p:sp>
      <p:pic>
        <p:nvPicPr>
          <p:cNvPr id="7" name="Picture 6" descr="технологическая цепочка передачи электроэнергии">
            <a:extLst>
              <a:ext uri="{FF2B5EF4-FFF2-40B4-BE49-F238E27FC236}">
                <a16:creationId xmlns:a16="http://schemas.microsoft.com/office/drawing/2014/main" id="{8EB3E62C-3DD3-4873-BE08-8C889655DF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2997" y="116114"/>
            <a:ext cx="6275871" cy="3008043"/>
          </a:xfrm>
          <a:prstGeom prst="rect">
            <a:avLst/>
          </a:prstGeom>
          <a:ln>
            <a:noFill/>
          </a:ln>
          <a:effectLst>
            <a:softEdge rad="112500"/>
          </a:effectLst>
        </p:spPr>
      </p:pic>
      <p:sp>
        <p:nvSpPr>
          <p:cNvPr id="9" name="Subtitle 2">
            <a:extLst>
              <a:ext uri="{FF2B5EF4-FFF2-40B4-BE49-F238E27FC236}">
                <a16:creationId xmlns:a16="http://schemas.microsoft.com/office/drawing/2014/main" id="{747CC0AA-4499-444A-A393-DDB58147F264}"/>
              </a:ext>
            </a:extLst>
          </p:cNvPr>
          <p:cNvSpPr txBox="1">
            <a:spLocks/>
          </p:cNvSpPr>
          <p:nvPr/>
        </p:nvSpPr>
        <p:spPr>
          <a:xfrm>
            <a:off x="968535" y="3029571"/>
            <a:ext cx="6723802" cy="23295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rtl="0">
              <a:buFont typeface="Arial" panose="020B0604020202020204" pitchFamily="34" charset="0"/>
              <a:buChar char="•"/>
            </a:pPr>
            <a:r>
              <a:rPr lang="ru-RU" dirty="0"/>
              <a:t>The higher the energy efficiency in the initial sectors of the technological chain, the more efficient the entire chain in the aggregate</a:t>
            </a:r>
          </a:p>
          <a:p>
            <a:pPr marL="457200" indent="-457200" algn="l">
              <a:buFont typeface="Arial" panose="020B0604020202020204" pitchFamily="34" charset="0"/>
              <a:buChar char="•"/>
            </a:pPr>
            <a:r>
              <a:rPr lang="en-US" dirty="0"/>
              <a:t>Ultimately, wasted energy is lost products, lost services, etc.</a:t>
            </a:r>
            <a:endParaRPr lang="ru-RU" dirty="0"/>
          </a:p>
        </p:txBody>
      </p:sp>
      <p:pic>
        <p:nvPicPr>
          <p:cNvPr id="12" name="Picture 11" descr="A picture containing chart  Description automatically generated">
            <a:extLst>
              <a:ext uri="{FF2B5EF4-FFF2-40B4-BE49-F238E27FC236}">
                <a16:creationId xmlns:a16="http://schemas.microsoft.com/office/drawing/2014/main" id="{70884FEE-EF43-4975-881A-AFAF278A2C4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8460" y="467328"/>
            <a:ext cx="2662305" cy="5923344"/>
          </a:xfrm>
          <a:prstGeom prst="rect">
            <a:avLst/>
          </a:prstGeom>
          <a:noFill/>
          <a:ln>
            <a:noFill/>
          </a:ln>
        </p:spPr>
      </p:pic>
      <p:sp>
        <p:nvSpPr>
          <p:cNvPr id="13" name="Subtitle 2">
            <a:extLst>
              <a:ext uri="{FF2B5EF4-FFF2-40B4-BE49-F238E27FC236}">
                <a16:creationId xmlns:a16="http://schemas.microsoft.com/office/drawing/2014/main" id="{BA97F213-2EC3-4614-A4A6-7B62D55D07FE}"/>
              </a:ext>
            </a:extLst>
          </p:cNvPr>
          <p:cNvSpPr txBox="1">
            <a:spLocks/>
          </p:cNvSpPr>
          <p:nvPr/>
        </p:nvSpPr>
        <p:spPr>
          <a:xfrm>
            <a:off x="2878006" y="5881097"/>
            <a:ext cx="6723802" cy="6132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rtl="0">
              <a:buFont typeface="Arial" panose="020B0604020202020204" pitchFamily="34" charset="0"/>
              <a:buChar char="•"/>
            </a:pPr>
            <a:r>
              <a:rPr lang="ru-RU" dirty="0"/>
              <a:t>European Energy Certificate</a:t>
            </a:r>
          </a:p>
        </p:txBody>
      </p:sp>
    </p:spTree>
    <p:extLst>
      <p:ext uri="{BB962C8B-B14F-4D97-AF65-F5344CB8AC3E}">
        <p14:creationId xmlns:p14="http://schemas.microsoft.com/office/powerpoint/2010/main" val="218335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3" name="Subtitle 2">
            <a:extLst>
              <a:ext uri="{FF2B5EF4-FFF2-40B4-BE49-F238E27FC236}">
                <a16:creationId xmlns:a16="http://schemas.microsoft.com/office/drawing/2014/main" id="{A3B39094-D76E-46B3-AAE0-552B976582E2}"/>
              </a:ext>
            </a:extLst>
          </p:cNvPr>
          <p:cNvSpPr>
            <a:spLocks noGrp="1"/>
          </p:cNvSpPr>
          <p:nvPr>
            <p:ph type="subTitle" idx="1"/>
          </p:nvPr>
        </p:nvSpPr>
        <p:spPr>
          <a:xfrm>
            <a:off x="1733629" y="702942"/>
            <a:ext cx="9956800" cy="5396915"/>
          </a:xfrm>
        </p:spPr>
        <p:txBody>
          <a:bodyPr>
            <a:normAutofit/>
          </a:bodyPr>
          <a:lstStyle/>
          <a:p>
            <a:pPr marL="457200" lvl="0" indent="-457200" algn="l" rtl="0">
              <a:buFont typeface="Arial" panose="020B0604020202020204" pitchFamily="34" charset="0"/>
              <a:buChar char="•"/>
            </a:pPr>
            <a:r>
              <a:rPr lang="ru-RU" dirty="0"/>
              <a:t>Already in the 1970s. many countries have implemented policies and programs to improve energy efficiency.</a:t>
            </a:r>
          </a:p>
          <a:p>
            <a:pPr marL="457200" lvl="0" indent="-457200" algn="l" rtl="0">
              <a:buFont typeface="Arial" panose="020B0604020202020204" pitchFamily="34" charset="0"/>
              <a:buChar char="•"/>
            </a:pPr>
            <a:endParaRPr lang="ru-RU" dirty="0"/>
          </a:p>
          <a:p>
            <a:pPr marL="457200" lvl="0" indent="-457200" algn="l" rtl="0">
              <a:buFont typeface="Arial" panose="020B0604020202020204" pitchFamily="34" charset="0"/>
              <a:buChar char="•"/>
            </a:pPr>
            <a:r>
              <a:rPr lang="en-US" dirty="0"/>
              <a:t>ISO 50001 -</a:t>
            </a:r>
            <a:r>
              <a:rPr lang="ru-RU" dirty="0"/>
              <a:t>international standard ISO 50001, which also regulates energy efficiency.</a:t>
            </a:r>
          </a:p>
          <a:p>
            <a:pPr marL="457200" lvl="0" indent="-457200" algn="l" rtl="0">
              <a:buFont typeface="Arial" panose="020B0604020202020204" pitchFamily="34" charset="0"/>
              <a:buChar char="•"/>
            </a:pPr>
            <a:endParaRPr lang="ru-RU" dirty="0"/>
          </a:p>
          <a:p>
            <a:pPr marL="457200" lvl="0" indent="-457200" algn="l" rtl="0">
              <a:buFont typeface="Arial" panose="020B0604020202020204" pitchFamily="34" charset="0"/>
              <a:buChar char="•"/>
            </a:pPr>
            <a:r>
              <a:rPr lang="ru-RU" dirty="0"/>
              <a:t>RESOLUTION of the Republic of Tajikistan dated January 27, 2015, No. 15, On the definition of an authorized state body in the field of energy saving and energy efficiency</a:t>
            </a:r>
            <a:endParaRPr lang="en-US" dirty="0"/>
          </a:p>
        </p:txBody>
      </p:sp>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energy efficiency</a:t>
            </a:r>
            <a:endParaRPr lang="en-US" sz="3600" b="1" dirty="0"/>
          </a:p>
        </p:txBody>
      </p:sp>
    </p:spTree>
    <p:extLst>
      <p:ext uri="{BB962C8B-B14F-4D97-AF65-F5344CB8AC3E}">
        <p14:creationId xmlns:p14="http://schemas.microsoft.com/office/powerpoint/2010/main" val="42382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  Description automatically generated">
            <a:extLst>
              <a:ext uri="{FF2B5EF4-FFF2-40B4-BE49-F238E27FC236}">
                <a16:creationId xmlns:a16="http://schemas.microsoft.com/office/drawing/2014/main" id="{1D486C39-7356-4019-BFA3-47A6B4F40F07}"/>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8393"/>
            <a:ext cx="2878006" cy="6858000"/>
          </a:xfrm>
          <a:prstGeom prst="rect">
            <a:avLst/>
          </a:prstGeom>
        </p:spPr>
      </p:pic>
      <p:sp>
        <p:nvSpPr>
          <p:cNvPr id="8" name="Title 1">
            <a:extLst>
              <a:ext uri="{FF2B5EF4-FFF2-40B4-BE49-F238E27FC236}">
                <a16:creationId xmlns:a16="http://schemas.microsoft.com/office/drawing/2014/main" id="{95F1D6F5-1594-41C2-A9E6-307DBC9B84FC}"/>
              </a:ext>
            </a:extLst>
          </p:cNvPr>
          <p:cNvSpPr txBox="1">
            <a:spLocks/>
          </p:cNvSpPr>
          <p:nvPr/>
        </p:nvSpPr>
        <p:spPr>
          <a:xfrm rot="16200000">
            <a:off x="-2848427" y="3080656"/>
            <a:ext cx="6574972" cy="6458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rtl="0"/>
            <a:r>
              <a:rPr lang="ru-RU" sz="3600" b="1" dirty="0"/>
              <a:t>Expenses</a:t>
            </a:r>
            <a:endParaRPr lang="en-US" sz="3600" b="1" dirty="0"/>
          </a:p>
        </p:txBody>
      </p:sp>
      <p:graphicFrame>
        <p:nvGraphicFramePr>
          <p:cNvPr id="12" name="Chart 11">
            <a:extLst>
              <a:ext uri="{FF2B5EF4-FFF2-40B4-BE49-F238E27FC236}">
                <a16:creationId xmlns:a16="http://schemas.microsoft.com/office/drawing/2014/main" id="{6ED89B7C-7CF3-48B0-841B-92924D27266B}"/>
              </a:ext>
            </a:extLst>
          </p:cNvPr>
          <p:cNvGraphicFramePr>
            <a:graphicFrameLocks/>
          </p:cNvGraphicFramePr>
          <p:nvPr>
            <p:extLst>
              <p:ext uri="{D42A27DB-BD31-4B8C-83A1-F6EECF244321}">
                <p14:modId xmlns:p14="http://schemas.microsoft.com/office/powerpoint/2010/main" val="2679758578"/>
              </p:ext>
            </p:extLst>
          </p:nvPr>
        </p:nvGraphicFramePr>
        <p:xfrm>
          <a:off x="4938147" y="1582057"/>
          <a:ext cx="8723766" cy="4324124"/>
        </p:xfrm>
        <a:graphic>
          <a:graphicData uri="http://schemas.openxmlformats.org/drawingml/2006/chart">
            <c:chart xmlns:c="http://schemas.openxmlformats.org/drawingml/2006/chart" xmlns:r="http://schemas.openxmlformats.org/officeDocument/2006/relationships" r:id="rId4"/>
          </a:graphicData>
        </a:graphic>
      </p:graphicFrame>
      <p:sp>
        <p:nvSpPr>
          <p:cNvPr id="13" name="Subtitle 2">
            <a:extLst>
              <a:ext uri="{FF2B5EF4-FFF2-40B4-BE49-F238E27FC236}">
                <a16:creationId xmlns:a16="http://schemas.microsoft.com/office/drawing/2014/main" id="{EB50D24C-4CD1-40B0-8C31-F11E9D122E54}"/>
              </a:ext>
            </a:extLst>
          </p:cNvPr>
          <p:cNvSpPr txBox="1">
            <a:spLocks/>
          </p:cNvSpPr>
          <p:nvPr/>
        </p:nvSpPr>
        <p:spPr>
          <a:xfrm>
            <a:off x="7554690" y="5995536"/>
            <a:ext cx="4158339" cy="553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ru-RU" sz="1800" dirty="0"/>
              <a:t>Useful supply of electricity 2019</a:t>
            </a:r>
          </a:p>
        </p:txBody>
      </p:sp>
      <p:sp>
        <p:nvSpPr>
          <p:cNvPr id="14" name="Subtitle 2">
            <a:extLst>
              <a:ext uri="{FF2B5EF4-FFF2-40B4-BE49-F238E27FC236}">
                <a16:creationId xmlns:a16="http://schemas.microsoft.com/office/drawing/2014/main" id="{11435BA3-598F-42B4-911D-8068E565200B}"/>
              </a:ext>
            </a:extLst>
          </p:cNvPr>
          <p:cNvSpPr>
            <a:spLocks noGrp="1"/>
          </p:cNvSpPr>
          <p:nvPr>
            <p:ph type="subTitle" idx="1"/>
          </p:nvPr>
        </p:nvSpPr>
        <p:spPr>
          <a:xfrm>
            <a:off x="1733629" y="702942"/>
            <a:ext cx="5015514" cy="5396915"/>
          </a:xfrm>
        </p:spPr>
        <p:txBody>
          <a:bodyPr>
            <a:normAutofit/>
          </a:bodyPr>
          <a:lstStyle/>
          <a:p>
            <a:pPr marL="457200" lvl="0" indent="-457200" algn="l" rtl="0">
              <a:buFont typeface="Arial" panose="020B0604020202020204" pitchFamily="34" charset="0"/>
              <a:buChar char="•"/>
            </a:pPr>
            <a:r>
              <a:rPr lang="ru-RU" dirty="0"/>
              <a:t>Savings of 1% per year, in US dollars only for utilities can be over</a:t>
            </a:r>
          </a:p>
          <a:p>
            <a:pPr lvl="0" algn="l" rtl="0"/>
            <a:r>
              <a:rPr lang="en-US" dirty="0"/>
              <a:t>      </a:t>
            </a:r>
            <a:r>
              <a:rPr lang="ru-RU" dirty="0"/>
              <a:t>$1,000,000 per year</a:t>
            </a:r>
          </a:p>
          <a:p>
            <a:pPr marL="457200" lvl="0" indent="-457200" algn="l" rtl="0">
              <a:buFont typeface="Arial" panose="020B0604020202020204" pitchFamily="34" charset="0"/>
              <a:buChar char="•"/>
            </a:pPr>
            <a:endParaRPr lang="ru-RU" dirty="0"/>
          </a:p>
          <a:p>
            <a:pPr marL="457200" lvl="0" indent="-457200" algn="l" rtl="0">
              <a:buFont typeface="Arial" panose="020B0604020202020204" pitchFamily="34" charset="0"/>
              <a:buChar char="•"/>
            </a:pPr>
            <a:endParaRPr lang="ru-RU" dirty="0"/>
          </a:p>
          <a:p>
            <a:pPr marL="457200" lvl="0" indent="-457200" algn="l" rtl="0">
              <a:buFont typeface="Arial" panose="020B0604020202020204" pitchFamily="34" charset="0"/>
              <a:buChar char="•"/>
            </a:pPr>
            <a:r>
              <a:rPr lang="ru-RU" dirty="0"/>
              <a:t>For industry, 1% is about</a:t>
            </a:r>
          </a:p>
          <a:p>
            <a:pPr lvl="0" algn="l" rtl="0"/>
            <a:r>
              <a:rPr lang="en-US" dirty="0"/>
              <a:t>      </a:t>
            </a:r>
            <a:r>
              <a:rPr lang="ru-RU" dirty="0"/>
              <a:t>900 </a:t>
            </a:r>
            <a:r>
              <a:rPr lang="en-US" dirty="0"/>
              <a:t>000</a:t>
            </a:r>
            <a:r>
              <a:rPr lang="ru-RU" dirty="0"/>
              <a:t> dollars</a:t>
            </a:r>
          </a:p>
        </p:txBody>
      </p:sp>
    </p:spTree>
    <p:extLst>
      <p:ext uri="{BB962C8B-B14F-4D97-AF65-F5344CB8AC3E}">
        <p14:creationId xmlns:p14="http://schemas.microsoft.com/office/powerpoint/2010/main" val="1934460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9403</TotalTime>
  <Words>2104</Words>
  <Application>Microsoft Office PowerPoint</Application>
  <PresentationFormat>Широкоэкранный</PresentationFormat>
  <Paragraphs>224</Paragraphs>
  <Slides>17</Slides>
  <Notes>17</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17</vt:i4>
      </vt:variant>
    </vt:vector>
  </HeadingPairs>
  <TitlesOfParts>
    <vt:vector size="28" baseType="lpstr">
      <vt:lpstr>Arial</vt:lpstr>
      <vt:lpstr>Calibri</vt:lpstr>
      <vt:lpstr>Calibri </vt:lpstr>
      <vt:lpstr>Calibri Light</vt:lpstr>
      <vt:lpstr>Cambria</vt:lpstr>
      <vt:lpstr>Lora</vt:lpstr>
      <vt:lpstr>Roboto</vt:lpstr>
      <vt:lpstr>Symbol</vt:lpstr>
      <vt:lpstr>Times New Roman</vt:lpstr>
      <vt:lpstr>Work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Furkat T. Kadyrov</dc:creator>
  <cp:keywords>Tajhydro</cp:keywords>
  <cp:lastModifiedBy>Мансур Ходжибобоев</cp:lastModifiedBy>
  <cp:revision>55</cp:revision>
  <cp:lastPrinted>2021-12-17T10:26:14Z</cp:lastPrinted>
  <dcterms:created xsi:type="dcterms:W3CDTF">2020-03-12T10:10:08Z</dcterms:created>
  <dcterms:modified xsi:type="dcterms:W3CDTF">2022-03-13T10:00:56Z</dcterms:modified>
</cp:coreProperties>
</file>